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82" r:id="rId2"/>
    <p:sldId id="285" r:id="rId3"/>
    <p:sldId id="256" r:id="rId4"/>
    <p:sldId id="259" r:id="rId5"/>
    <p:sldId id="287" r:id="rId6"/>
    <p:sldId id="283" r:id="rId7"/>
    <p:sldId id="286" r:id="rId8"/>
    <p:sldId id="261" r:id="rId9"/>
    <p:sldId id="292" r:id="rId10"/>
    <p:sldId id="288" r:id="rId11"/>
    <p:sldId id="313" r:id="rId12"/>
    <p:sldId id="316" r:id="rId13"/>
    <p:sldId id="293" r:id="rId14"/>
    <p:sldId id="317" r:id="rId15"/>
    <p:sldId id="290" r:id="rId16"/>
    <p:sldId id="289" r:id="rId17"/>
    <p:sldId id="291" r:id="rId18"/>
    <p:sldId id="311" r:id="rId19"/>
    <p:sldId id="299" r:id="rId20"/>
    <p:sldId id="279" r:id="rId21"/>
    <p:sldId id="296" r:id="rId22"/>
    <p:sldId id="297" r:id="rId23"/>
    <p:sldId id="309" r:id="rId24"/>
    <p:sldId id="298" r:id="rId25"/>
    <p:sldId id="300" r:id="rId26"/>
    <p:sldId id="310" r:id="rId27"/>
    <p:sldId id="301" r:id="rId28"/>
    <p:sldId id="302" r:id="rId29"/>
    <p:sldId id="312" r:id="rId30"/>
    <p:sldId id="303" r:id="rId31"/>
    <p:sldId id="304" r:id="rId32"/>
    <p:sldId id="305" r:id="rId33"/>
    <p:sldId id="306" r:id="rId34"/>
    <p:sldId id="307" r:id="rId35"/>
    <p:sldId id="308" r:id="rId36"/>
    <p:sldId id="315" r:id="rId37"/>
    <p:sldId id="319" r:id="rId38"/>
    <p:sldId id="318" r:id="rId39"/>
  </p:sldIdLst>
  <p:sldSz cx="9180513" cy="6858000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3300"/>
    <a:srgbClr val="F4FAA4"/>
    <a:srgbClr val="008000"/>
    <a:srgbClr val="003399"/>
    <a:srgbClr val="0000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9" autoAdjust="0"/>
    <p:restoredTop sz="94680" autoAdjust="0"/>
  </p:normalViewPr>
  <p:slideViewPr>
    <p:cSldViewPr>
      <p:cViewPr varScale="1">
        <p:scale>
          <a:sx n="68" d="100"/>
          <a:sy n="68" d="100"/>
        </p:scale>
        <p:origin x="450" y="78"/>
      </p:cViewPr>
      <p:guideLst>
        <p:guide orient="horz" pos="2160"/>
        <p:guide pos="28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AF7D231-BBB7-4B5B-BD41-80A6B0BEC92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8F2556EE-AB3A-4B4E-AE1D-E899694F84C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DB890EF1-AABC-ADEB-C737-10C3A6ACF5C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5800"/>
            <a:ext cx="458787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4C49BA10-8D13-4A09-B1A4-534002D654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Textmasterformate durch Klicken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14DA19B1-1434-43B6-86A9-E7C65EFF35B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8F55169B-7E29-4C4A-B7B1-B3F7C6604F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B57F102-E9E6-4EDC-AA0A-3D8A892B6824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6857FF3F-077F-C9FF-01C8-521486C953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38FF65-3523-4F11-B962-67B9552D5926}" type="slidenum">
              <a:rPr lang="de-DE" altLang="de-DE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2500928B-C44E-8238-48BB-E034F7A438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DA0A2A81-CF35-F17B-CE8A-399AFAF79B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D1CDEA2D-3DAB-9B5A-BA55-5F5328F2EA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1BC6D5-9E6C-4674-BC39-B988F2A7A481}" type="slidenum">
              <a:rPr lang="de-DE" altLang="de-DE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C77629B4-B6C8-893F-23D8-D56C2261F3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46AE0220-9256-8344-1F6A-3CF7C3843F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CC021651-95AC-CDEC-66C8-7D0D143BA4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8F800D-C610-414A-AB72-40E15B556F83}" type="slidenum">
              <a:rPr lang="de-DE" altLang="de-DE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8AECFEE5-FD81-BEA7-F365-55FA1B731F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0BAF5763-D570-0E62-7E25-7FD7C9F186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B862DBBD-4961-190A-FF2D-83FF51D5E7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41D469-2C63-4280-A301-7ED0E4583C35}" type="slidenum">
              <a:rPr lang="de-DE" altLang="de-DE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7BB09202-CC95-E57F-9F26-2AAC0E98FC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810CAC38-BA3B-7AFA-DFC7-A0D91CEA1C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B879D8E3-EF88-DD78-191C-154F335F34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9C9FDC-9FFE-43FA-A0D9-707802B7E0FE}" type="slidenum">
              <a:rPr lang="de-DE" altLang="de-DE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A57292FE-4D28-2926-730A-CF49EC6F0D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B0EAD763-E75E-BE51-81F1-0DEA2C2BF5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F1F90917-51DF-1B58-2449-41D8200FAF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08172F-C734-4A14-BC99-DB5933AFF6E8}" type="slidenum">
              <a:rPr lang="de-DE" altLang="de-DE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4B9C6A01-17C1-D9E0-7442-5E9D408450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87A1B6A5-2492-716B-1129-ECDBF4EC89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DFB0FA2C-1C70-9BE4-ECCC-AF6F86D616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AE7DC5-B359-4745-B265-1C222984C6A7}" type="slidenum">
              <a:rPr lang="de-DE" altLang="de-DE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37379C32-9C1D-B112-B2D6-368358514B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0C9C6942-CB17-285A-F612-64669ABDC6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37EE325C-34FF-11BF-4DA8-65A2A4C4A2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E6526B-627F-4BAF-B8C2-F36D65B5E496}" type="slidenum">
              <a:rPr lang="de-DE" altLang="de-DE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9F390F5C-6472-8352-AF3F-D2AC2F0BD0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07B8678B-ABC0-3F77-8C25-362FBDA69D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0A2DE957-9A3E-B912-F7EE-20343422BE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0B1D9F-2410-4190-A1FF-595154846E45}" type="slidenum">
              <a:rPr lang="de-DE" altLang="de-DE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477F0970-C861-48E5-54D2-4660580E41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C3B2DDA6-A13E-11C6-E985-0FA80866D0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F210AD7-C4EC-D75F-6917-049DCB93C7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A23EEC-E452-49A3-B70B-C41F69D6AD76}" type="slidenum">
              <a:rPr lang="de-DE" altLang="de-DE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8B9634BB-56CA-34A6-BAE5-29B061EECC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A5A4B14A-4F59-938F-4DB8-ED776BDFF7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DF05F7BE-03C8-6CA0-0AB8-CDDAAA18C6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F30677-F949-498E-92FE-D3E9FA11E9DC}" type="slidenum">
              <a:rPr lang="de-DE" altLang="de-DE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34803AD5-AD0F-3ABB-348B-F017D9F34A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2B4A74A4-671F-77A0-2560-3FFD18EC32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DB88BA3F-36F9-A261-B5E0-ABE12F65F0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E06C59-A0A9-47A6-95B2-B5B938C941C0}" type="slidenum">
              <a:rPr lang="de-DE" altLang="de-DE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3D88543-D09A-5FF0-0199-598D174BBD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CEC6F966-A745-A4C9-B5F5-9A1633BD3A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A9220A38-E239-65D6-F7F6-24C8903AA8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90E664-6325-47E6-8E4F-3A9CF089D8AA}" type="slidenum">
              <a:rPr lang="de-DE" altLang="de-DE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5E215BF2-8EB4-3341-3A98-6AD2C54327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52E273AF-440D-0FD8-B76A-B004E32E3E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17DE78E9-06B0-6F47-6A27-7EC419F4E0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B351D5-1EB8-4B33-A2B9-53A827BD918F}" type="slidenum">
              <a:rPr lang="de-DE" altLang="de-DE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C1059A46-BE90-278B-5607-0E6C567BF7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84BE68F5-4B84-FEDA-6AB7-3827E60AE4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30DEBFED-2C19-FE6E-323C-B26CB7C337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9AB8D7-684C-4017-98A0-4E85024D3A54}" type="slidenum">
              <a:rPr lang="de-DE" altLang="de-DE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0B24D870-D5B0-F1D3-946C-E0CCBC34E0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C1CF2832-35B5-1DC5-6D56-07B0AC17B1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A446F4ED-2622-FC65-CD74-BB5B50EF91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961942-D7FC-4EBE-A019-9B2AAC5850C6}" type="slidenum">
              <a:rPr lang="de-DE" altLang="de-DE"/>
              <a:pPr>
                <a:spcBef>
                  <a:spcPct val="0"/>
                </a:spcBef>
              </a:pPr>
              <a:t>23</a:t>
            </a:fld>
            <a:endParaRPr lang="de-DE" altLang="de-DE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C3801293-60E1-34AF-1CC0-77A6E8EAF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B0DCBBB3-E90C-7A5E-3BDE-B48DDD410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9B367A3B-30A0-CC37-9653-64E4E63DBA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5CAE17-90F3-4136-B2D8-1FF2A0D2F9DF}" type="slidenum">
              <a:rPr lang="de-DE" altLang="de-DE"/>
              <a:pPr>
                <a:spcBef>
                  <a:spcPct val="0"/>
                </a:spcBef>
              </a:pPr>
              <a:t>24</a:t>
            </a:fld>
            <a:endParaRPr lang="de-DE" altLang="de-DE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1471B279-4672-5565-DD42-FBD5AC9FB0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CF645B2B-FF31-D72B-8D88-0D808AE851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E738A988-293B-9322-835D-5DB260DB37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AAB9F9-7116-4A27-B57E-0B92212720D3}" type="slidenum">
              <a:rPr lang="de-DE" altLang="de-DE"/>
              <a:pPr>
                <a:spcBef>
                  <a:spcPct val="0"/>
                </a:spcBef>
              </a:pPr>
              <a:t>25</a:t>
            </a:fld>
            <a:endParaRPr lang="de-DE" altLang="de-DE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CA3DF300-0BF4-15A2-5925-69B6A60286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5F3E0B8E-6479-DD60-1CCA-C570B47EFE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C9C92FAB-E6E9-52F9-75CF-674DD4081B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E3571E-C49C-4621-8F0F-9886E5E1BD40}" type="slidenum">
              <a:rPr lang="de-DE" altLang="de-DE"/>
              <a:pPr>
                <a:spcBef>
                  <a:spcPct val="0"/>
                </a:spcBef>
              </a:pPr>
              <a:t>26</a:t>
            </a:fld>
            <a:endParaRPr lang="de-DE" altLang="de-DE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B87E861D-9369-A08B-BBE8-405E0DB5BD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CDC706EB-6381-20BA-DB6A-9B78ABCCFB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C0CD7E20-9EEB-3E41-831F-31DC0880CB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8B5F13-411E-410D-8BA4-B98D18715922}" type="slidenum">
              <a:rPr lang="de-DE" altLang="de-DE"/>
              <a:pPr>
                <a:spcBef>
                  <a:spcPct val="0"/>
                </a:spcBef>
              </a:pPr>
              <a:t>27</a:t>
            </a:fld>
            <a:endParaRPr lang="de-DE" altLang="de-DE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C2801EA4-F10E-9F01-68E6-52854D6AC9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61DB3F95-64A1-EE03-FA95-B2DDFEC439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F09D3BDD-0A36-CD49-D712-71C9E38C0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BF66E5-0FAC-4DC7-B1BB-276412F5D3F1}" type="slidenum">
              <a:rPr lang="de-DE" altLang="de-DE"/>
              <a:pPr>
                <a:spcBef>
                  <a:spcPct val="0"/>
                </a:spcBef>
              </a:pPr>
              <a:t>28</a:t>
            </a:fld>
            <a:endParaRPr lang="de-DE" altLang="de-DE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A02BC8AB-909F-D9BD-EDF1-A224CBBE7C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DCDF09F5-0B07-9EB1-1EEE-995B634BE0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0A3F9037-81B3-2AC5-E1F6-F3601CB686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C0951D-F490-4C17-8049-48948847CE28}" type="slidenum">
              <a:rPr lang="de-DE" altLang="de-DE"/>
              <a:pPr>
                <a:spcBef>
                  <a:spcPct val="0"/>
                </a:spcBef>
              </a:pPr>
              <a:t>29</a:t>
            </a:fld>
            <a:endParaRPr lang="de-DE" altLang="de-DE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6008C33C-7F72-4E85-E726-2C8F2C2BF3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319B71B3-9905-0A0F-C881-384D82A60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1645E604-E94D-94FC-812B-7280B78780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397AD2-6369-4B46-93BE-02975F4F2338}" type="slidenum">
              <a:rPr lang="de-DE" altLang="de-DE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86D72D06-97FE-D302-7108-F02964ADA2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A006C01-FFB6-DB6C-E4D1-4FC0309A81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7ED4FDCE-14A0-33EC-8DE1-6F55431EAB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3666FB-9193-473B-8A5C-D9F85F738BB7}" type="slidenum">
              <a:rPr lang="de-DE" altLang="de-DE"/>
              <a:pPr>
                <a:spcBef>
                  <a:spcPct val="0"/>
                </a:spcBef>
              </a:pPr>
              <a:t>30</a:t>
            </a:fld>
            <a:endParaRPr lang="de-DE" altLang="de-DE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732A1507-037D-7E24-71BD-C468622A15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DAD0AF5D-79DD-F08D-8DCD-BD53D1AB4C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0A536F36-7457-D32A-153A-97B9F85CE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4A2C63-A421-43A5-A0D4-1721A124B610}" type="slidenum">
              <a:rPr lang="de-DE" altLang="de-DE"/>
              <a:pPr>
                <a:spcBef>
                  <a:spcPct val="0"/>
                </a:spcBef>
              </a:pPr>
              <a:t>31</a:t>
            </a:fld>
            <a:endParaRPr lang="de-DE" altLang="de-DE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BE3ED727-2B1A-5CBC-83CA-2AC010DDD7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B706C98D-202B-5534-52E6-FBD0E61A9B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2D727819-0506-A893-E1DF-986C0BB200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AAE099E-055E-47E2-BE80-3E37B02D7E73}" type="slidenum">
              <a:rPr lang="de-DE" altLang="de-DE"/>
              <a:pPr>
                <a:spcBef>
                  <a:spcPct val="0"/>
                </a:spcBef>
              </a:pPr>
              <a:t>32</a:t>
            </a:fld>
            <a:endParaRPr lang="de-DE" altLang="de-DE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05EA4840-57B0-6C32-6E77-3CA27226F5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1E20B7CF-51C3-1716-3DF0-C7D0CCC0E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2284AB01-93DB-8132-AF00-FCC6E1A8F9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CC89873-8601-4010-B6E3-7E320B1FBFD4}" type="slidenum">
              <a:rPr lang="de-DE" altLang="de-DE"/>
              <a:pPr>
                <a:spcBef>
                  <a:spcPct val="0"/>
                </a:spcBef>
              </a:pPr>
              <a:t>33</a:t>
            </a:fld>
            <a:endParaRPr lang="de-DE" altLang="de-DE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E4D84993-E85E-5858-2642-3E6C724CEC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D3A0253F-4939-32CC-F795-D751B9C197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3BAD5345-8DF8-F507-3309-B84E092969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E47022-18EE-470C-9F94-A6BD53FB2A32}" type="slidenum">
              <a:rPr lang="de-DE" altLang="de-DE"/>
              <a:pPr>
                <a:spcBef>
                  <a:spcPct val="0"/>
                </a:spcBef>
              </a:pPr>
              <a:t>34</a:t>
            </a:fld>
            <a:endParaRPr lang="de-DE" altLang="de-DE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1669EAEC-781A-5E08-C4F4-68F880E037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C7AE511D-7FA7-AD1A-0323-FAB198B8A8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257ACD1A-92C2-CD0F-9E11-9C6E75BABA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FC2FCA-051E-46FC-9998-BAED96F0EF79}" type="slidenum">
              <a:rPr lang="de-DE" altLang="de-DE"/>
              <a:pPr>
                <a:spcBef>
                  <a:spcPct val="0"/>
                </a:spcBef>
              </a:pPr>
              <a:t>35</a:t>
            </a:fld>
            <a:endParaRPr lang="de-DE" altLang="de-DE"/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C280990D-7DDE-71E1-266C-C9F09E99EF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BD77E4D1-84CB-F452-8D21-770C88EBFD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1282644F-A600-B549-F4E6-757449B5FD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13F470-F5FB-4CF0-A440-46E427883638}" type="slidenum">
              <a:rPr lang="de-DE" altLang="de-DE"/>
              <a:pPr>
                <a:spcBef>
                  <a:spcPct val="0"/>
                </a:spcBef>
              </a:pPr>
              <a:t>36</a:t>
            </a:fld>
            <a:endParaRPr lang="de-DE" altLang="de-DE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5950E226-971A-00E3-7D13-FEC8F60FC6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F6A466ED-E0BF-22AE-8229-5ADF2B0B6C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1EB84E3C-906F-C7EE-ECD4-4C70CF171E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C4FE16-2A51-4AA6-9EAD-94C0F6CF1521}" type="slidenum">
              <a:rPr lang="de-DE" altLang="de-DE"/>
              <a:pPr>
                <a:spcBef>
                  <a:spcPct val="0"/>
                </a:spcBef>
              </a:pPr>
              <a:t>37</a:t>
            </a:fld>
            <a:endParaRPr lang="de-DE" altLang="de-DE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4E3B7AD7-C06E-888A-4CB5-924C0F201F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22AE42EC-38B4-CFF5-1E66-A1668D5BC9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45FAFF15-96A5-98ED-130E-508B744B56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9A8503-845E-4C59-A163-18F72CC9B513}" type="slidenum">
              <a:rPr lang="de-DE" altLang="de-DE"/>
              <a:pPr>
                <a:spcBef>
                  <a:spcPct val="0"/>
                </a:spcBef>
              </a:pPr>
              <a:t>38</a:t>
            </a:fld>
            <a:endParaRPr lang="de-DE" altLang="de-DE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A0C81EA8-1253-1E69-D4D9-FAE5864155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500727DD-FCD4-D91B-396D-4253F392E3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ECF61413-77A4-A444-79C9-C369C2B4C4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C38018-C44E-4360-B641-4488B7141E86}" type="slidenum">
              <a:rPr lang="de-DE" altLang="de-DE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0D404271-C75C-6E25-C327-F90FD124FA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670F138B-5B9F-365E-1196-8B811FCC84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1B085ECE-3F0F-0FE3-3167-49E29E677E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F03C50-0925-4371-BA31-56B4042FBC53}" type="slidenum">
              <a:rPr lang="de-DE" altLang="de-DE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A886FEA2-638F-5EAF-0D74-08DD8E2A15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E88FA968-67DE-07BA-1327-21B70F282A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1C15C8C-8D75-E1BE-66B8-76096F2897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C1F562-E3BD-4E93-A420-0B809B6FAF62}" type="slidenum">
              <a:rPr lang="de-DE" altLang="de-DE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F0A38C87-22AE-3241-2B4A-BC68E4951B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90561C40-E382-AC3A-3B5C-499666BC7E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7363CE57-8733-3900-1113-7ABAF23E4C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392861-F908-47B2-B96D-421670B003E7}" type="slidenum">
              <a:rPr lang="de-DE" altLang="de-DE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C7E5D08D-B857-EA14-A4AB-21774E3718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28A2E9C-174F-769C-E100-8B39E11DD0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67E7871C-38F1-FA93-F268-9F20C0436E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387D7A-58B2-41FE-8C49-9908CC374C3C}" type="slidenum">
              <a:rPr lang="de-DE" altLang="de-DE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D375957-0CD6-8B43-A861-F02E0C1157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F5FE81C5-9401-7DEE-BD3F-D24DD55B56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77383242-BA31-CB20-8EF0-62A76EDF00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49505BF-4EF3-4236-8804-78125E29D2BD}" type="slidenum">
              <a:rPr lang="de-DE" altLang="de-DE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F6469DD1-3CCC-46B0-3598-D87763B855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43CD8889-D2BE-B7AF-F846-59C8CBC777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8975" y="2130425"/>
            <a:ext cx="7802563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6363" y="3886200"/>
            <a:ext cx="64277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0FC72C-805C-0B94-E941-7153BDBDEF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8DA566-F3D3-0108-72F0-3BA5C66608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266CF9-61A6-4507-858E-9FF54DE422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139B80-170C-4499-BDF5-87308270C4D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06960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F02A09-2592-65C0-0A4A-62744728DA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433DB2-8796-917C-11D1-7A5F326662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85C182-FA42-FCF7-6640-7FB34EFB6E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43ECB8-C914-4175-B9FE-CD5B181CBCD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78351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6388" y="274638"/>
            <a:ext cx="2065337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8788" y="274638"/>
            <a:ext cx="60452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2C7EFD-17F4-6492-B731-905E73A752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87E199-7537-D954-8B7B-08B6ADFA52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E2A708-5181-84FE-B68B-36C68CE585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75768C-FC1B-409F-861C-4E3A8DFE405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48983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8788" y="274638"/>
            <a:ext cx="8262937" cy="58515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609637E-D59D-B122-C309-340AC57083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D3CC5BF-4D4B-D697-3B18-C2145CDC89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A6A5BED-2C25-8B7D-4E3D-B203D3AE8D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5A966E-2A46-437E-8007-090BB934922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1697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22716D-B5F0-6A8A-90FE-997908A0B4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1452AD-9137-F856-3B04-5C08D65207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E0D6F8-8FCF-551B-2EA6-11A3251406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3564E2-C1A5-403C-BBFE-252FEC9F2AB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91058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5488" y="4406900"/>
            <a:ext cx="7802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5488" y="2906713"/>
            <a:ext cx="7802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1FB4A8-4EB5-427E-3EA7-6B1D80D1C2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FF0EE7-9746-6098-6852-0B1DCA92C0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74901E-383F-7800-9AED-8F813A1D77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A79FDF-ED99-4C8C-8B82-ACB28C63F99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3859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8788" y="1600200"/>
            <a:ext cx="40544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600200"/>
            <a:ext cx="40560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EEC2EA-062C-D28D-FA4B-F093CB45B0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9C2EF2-72D8-E970-A1EF-EF3C60EB9B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1401FC-9ACE-CC82-75D5-4BA629334B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67FA5D-D04C-44E1-95FB-9EF5EB8CA82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2035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8788" y="1535113"/>
            <a:ext cx="40560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8788" y="2174875"/>
            <a:ext cx="40560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64075" y="1535113"/>
            <a:ext cx="40576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64075" y="2174875"/>
            <a:ext cx="40576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AD8A29A-8EEF-33D5-3E88-D6E6F7B024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B40B77B-A837-1208-F27C-37930FF0FE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C253993-7AB0-D0DE-216D-6875681D69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894E8C-8553-4D0E-B465-7DA9A3A05DD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8996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6B58C17-7D1B-9963-DD64-CE960AE313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ACED2BA-7771-985D-7896-2541BDCB9C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E025DDA-0BE0-0A71-69D3-D6F3BE65EA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7AD38C-C4A6-47F1-A49F-0DFCBF3034D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3391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17FFA6A-4718-79B1-5E87-CCFB14AF3F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08DA49A-E7B6-7077-B7DE-4AF064429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05C2DFE-69D4-C352-D521-415F489AB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94128A-38D3-41E4-94AF-65ABF7E357D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95508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8788" y="273050"/>
            <a:ext cx="302101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89338" y="273050"/>
            <a:ext cx="513238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8788" y="1435100"/>
            <a:ext cx="30210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C734B9-BC02-5D95-4EAB-F1EFCB6684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EFC835-EC73-783A-D142-156F55848F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9BEAC-D9C5-6E5D-D341-4492D55A86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17B04A-2219-4606-B7EC-57453CA1ECD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20173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225" y="4800600"/>
            <a:ext cx="550703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800225" y="612775"/>
            <a:ext cx="550703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800225" y="5367338"/>
            <a:ext cx="550703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D9570-C9C1-0C94-5608-EF1F664531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E599B4-96A2-4A26-C702-FAC5CE2EF2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13075F-C145-1B38-34BA-5140EE6454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B5D425-B4B5-4F3F-958C-ACE74FEDC01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82165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DE3345F-5EE1-06FC-8539-477EA264E5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274638"/>
            <a:ext cx="82629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5A2318D-8206-5C84-7AFD-E9A673216E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600200"/>
            <a:ext cx="82629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FDBCA84-5EF1-47DC-8381-41395765A71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8788" y="6245225"/>
            <a:ext cx="21431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2017C1A-D10C-4779-91DE-1C0A43EE267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6900" y="6245225"/>
            <a:ext cx="29067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18A1EAD-81C4-4B07-AF06-2C6B34B8942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78600" y="6245225"/>
            <a:ext cx="21431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E1158786-8A12-467F-92FA-B030C12171BE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iki/Projektmanagementmethode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de.wikipedia.org/wiki/Eliyahu_M._Goldratt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099D6A9-4E8A-EED5-6FEC-434F2F61AE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73788" y="0"/>
            <a:ext cx="3006725" cy="333375"/>
          </a:xfrm>
          <a:noFill/>
        </p:spPr>
        <p:txBody>
          <a:bodyPr/>
          <a:lstStyle/>
          <a:p>
            <a:pPr algn="r" eaLnBrk="1" hangingPunct="1"/>
            <a:r>
              <a:rPr lang="de-DE" altLang="de-DE" sz="1200"/>
              <a:t>Walter Volkmann – Risikomanagement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A7DEA5C-0EA3-973D-8073-ECF81121A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9913412-3548-49C9-E0E5-96E730098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2149475"/>
            <a:ext cx="8713788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6000" b="1" i="1">
                <a:solidFill>
                  <a:srgbClr val="CC0000"/>
                </a:solidFill>
              </a:rPr>
              <a:t>Risikomanagement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6000" b="1" i="1">
              <a:solidFill>
                <a:srgbClr val="CC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b="1" i="1">
                <a:solidFill>
                  <a:srgbClr val="CC0000"/>
                </a:solidFill>
              </a:rPr>
              <a:t>Risiken in Projekten sind etwas Normales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B9F58AC6-5BE2-0D8A-9CB5-387FDF8D8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B6FC506-3241-3603-930B-33D4BCC96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1341438"/>
            <a:ext cx="6335713" cy="408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i="1">
                <a:solidFill>
                  <a:schemeClr val="accent2"/>
                </a:solidFill>
              </a:rPr>
              <a:t>Abschlussbericht zum Forschungsprojekt: „Lebenszyklusorientiertes Risikomanagement für PPP-Projekte im öffentlichen Hochbau“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Teil I: Analyse des Risikomanagements in PPP-Projekten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Teil II: Methoden des Risikomanagements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Teil III: Integriertes Risikomanagement-Prozessmodell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Teil IV: Integriertes Risikomanagementsystem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Endbericht: Oktober 2010 von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Prof. Dr-Ing. DipI.-Wirtsch.-lng. Hans Wilhelm AIfen et al.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b="1" i="1">
                <a:solidFill>
                  <a:schemeClr val="accent2"/>
                </a:solidFill>
              </a:rPr>
              <a:t>„Risikomanagement als Teilleistung der Projektsteuerung in allen Projektphasen“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Herbsttagung des DVP 2013 in München von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Dr. Ing. Thomas Höcker </a:t>
            </a:r>
          </a:p>
        </p:txBody>
      </p:sp>
      <p:pic>
        <p:nvPicPr>
          <p:cNvPr id="21508" name="Picture 5" descr="Formeln">
            <a:extLst>
              <a:ext uri="{FF2B5EF4-FFF2-40B4-BE49-F238E27FC236}">
                <a16:creationId xmlns:a16="http://schemas.microsoft.com/office/drawing/2014/main" id="{08BC880C-2FF5-FA13-EBCE-BCC37840F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13" y="1052513"/>
            <a:ext cx="241776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7">
            <a:extLst>
              <a:ext uri="{FF2B5EF4-FFF2-40B4-BE49-F238E27FC236}">
                <a16:creationId xmlns:a16="http://schemas.microsoft.com/office/drawing/2014/main" id="{B49D8835-CBF0-5645-47F9-D87942429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692150"/>
            <a:ext cx="8910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FF3300"/>
                </a:solidFill>
              </a:rPr>
              <a:t>Zu 1. Wissenschaftlich methodisch</a:t>
            </a:r>
            <a:r>
              <a:rPr lang="de-DE" altLang="de-DE" sz="1800"/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DE71F43-398F-C653-B13E-7DAD3F4ED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39B3FF58-108A-6D79-A7BC-A54352535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F8E02E99-D90B-005D-2505-AE0E5A888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7258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</a:rPr>
              <a:t>Zu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</a:rPr>
              <a:t>Risikoidentifizierung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Ursache-Wirkungs-Matrix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(Beispiel)</a:t>
            </a:r>
          </a:p>
        </p:txBody>
      </p:sp>
      <p:pic>
        <p:nvPicPr>
          <p:cNvPr id="23557" name="Picture 6" descr="Ursache-Wirkung">
            <a:extLst>
              <a:ext uri="{FF2B5EF4-FFF2-40B4-BE49-F238E27FC236}">
                <a16:creationId xmlns:a16="http://schemas.microsoft.com/office/drawing/2014/main" id="{0CC4ACED-FE59-7CD0-9A5F-877F8890B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8" y="188913"/>
            <a:ext cx="4992687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7">
            <a:extLst>
              <a:ext uri="{FF2B5EF4-FFF2-40B4-BE49-F238E27FC236}">
                <a16:creationId xmlns:a16="http://schemas.microsoft.com/office/drawing/2014/main" id="{D8FA2DDE-8A25-CC5E-5172-EC6B7B35E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8" y="2636838"/>
            <a:ext cx="3671887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177800" indent="-177800"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1800"/>
              <a:t>Bedarfsrisiken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1800"/>
              <a:t>Baugrundrisiken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1800"/>
              <a:t>Bausubstanzrisiken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1800"/>
              <a:t>Planungsrisiken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1800"/>
              <a:t>Technische Ausführungsrisiken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1800"/>
              <a:t>Vertragsrisiken </a:t>
            </a:r>
          </a:p>
        </p:txBody>
      </p:sp>
      <p:sp>
        <p:nvSpPr>
          <p:cNvPr id="23559" name="Rectangle 8">
            <a:extLst>
              <a:ext uri="{FF2B5EF4-FFF2-40B4-BE49-F238E27FC236}">
                <a16:creationId xmlns:a16="http://schemas.microsoft.com/office/drawing/2014/main" id="{1F8B0123-3F68-ED58-D9A2-05744B758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8" y="1628775"/>
            <a:ext cx="36718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Von den insgesamt 27 genannten Risikoarten sind technische Risiken: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F81BF41C-4576-D13D-6629-AAD4F54E6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15945A19-6817-EA1D-D50F-9C84713D1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EECAD5BE-E030-5DCE-E531-0AF5C7974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2226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</a:rPr>
              <a:t>Zu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Zuordnung der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Risikobewertungs-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verfahren</a:t>
            </a:r>
          </a:p>
        </p:txBody>
      </p:sp>
      <p:pic>
        <p:nvPicPr>
          <p:cNvPr id="25605" name="Picture 6">
            <a:extLst>
              <a:ext uri="{FF2B5EF4-FFF2-40B4-BE49-F238E27FC236}">
                <a16:creationId xmlns:a16="http://schemas.microsoft.com/office/drawing/2014/main" id="{EE16A7CF-FC03-CCB6-5A46-917A603E3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0"/>
            <a:ext cx="6611938" cy="666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47D19E80-3D5F-E3A1-FB80-CCAF485B3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7BC03D1-6FF3-3EE0-9B5C-27F506725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163"/>
            <a:ext cx="8910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</a:rPr>
              <a:t>Zu 1. Deterministische Auffassung von Risikomanagement</a:t>
            </a:r>
          </a:p>
        </p:txBody>
      </p:sp>
      <p:pic>
        <p:nvPicPr>
          <p:cNvPr id="27652" name="Picture 2211">
            <a:extLst>
              <a:ext uri="{FF2B5EF4-FFF2-40B4-BE49-F238E27FC236}">
                <a16:creationId xmlns:a16="http://schemas.microsoft.com/office/drawing/2014/main" id="{073D87E7-B31C-27C2-E63B-5FA448E20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80513" cy="526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Rectangle 2212">
            <a:extLst>
              <a:ext uri="{FF2B5EF4-FFF2-40B4-BE49-F238E27FC236}">
                <a16:creationId xmlns:a16="http://schemas.microsoft.com/office/drawing/2014/main" id="{24DE6F6B-2EA0-8FC7-34A8-21AA08D18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08725"/>
            <a:ext cx="91805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/>
              <a:t>Der Determinismus (lat. determinare „abgrenzen“, „bestimmen“) ist die Auffassung, dass alle – insbesondere auch zukünftige – Ereignisse durch Vorbedingungen eindeutig festgelegt sind.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/>
              <a:t>Die Gegenthese (Indeterminismus) vertritt, dass es in der Realität Ereignisse gibt, die auch hätten anders eintreten können.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2A108DC9-3B6B-9A9A-13FF-B137F0939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96C14306-D55B-320F-2346-2CE9701E6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02577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FF3300"/>
                </a:solidFill>
              </a:rPr>
              <a:t>Zu 2.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FF3300"/>
                </a:solidFill>
              </a:rPr>
              <a:t>Wenige, aber wichtige Faktoren bestimmen das Gesamtprojekt (Pareto-Prinzip)</a:t>
            </a:r>
          </a:p>
        </p:txBody>
      </p:sp>
      <p:graphicFrame>
        <p:nvGraphicFramePr>
          <p:cNvPr id="29700" name="Object 17">
            <a:extLst>
              <a:ext uri="{FF2B5EF4-FFF2-40B4-BE49-F238E27FC236}">
                <a16:creationId xmlns:a16="http://schemas.microsoft.com/office/drawing/2014/main" id="{40B90D82-C695-438F-6479-FCD10E0613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0325" y="115888"/>
          <a:ext cx="5129213" cy="652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6004560" imgH="7638288" progId="Visio.Drawing.11">
                  <p:embed/>
                </p:oleObj>
              </mc:Choice>
              <mc:Fallback>
                <p:oleObj name="Visio" r:id="rId3" imgW="6004560" imgH="7638288" progId="Visio.Drawing.11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0325" y="115888"/>
                        <a:ext cx="5129213" cy="6526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1" name="Rectangle 18">
            <a:extLst>
              <a:ext uri="{FF2B5EF4-FFF2-40B4-BE49-F238E27FC236}">
                <a16:creationId xmlns:a16="http://schemas.microsoft.com/office/drawing/2014/main" id="{583EFE44-CF41-5970-EEE2-35653C2E2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6475"/>
            <a:ext cx="3798888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chemeClr val="tx2"/>
                </a:solidFill>
              </a:rPr>
              <a:t>Vilfredo Pareto, italienischer Ingenieur, Soziologe und Ökonom (1848–1923) </a:t>
            </a:r>
            <a:br>
              <a:rPr lang="de-DE" altLang="de-DE" sz="1600">
                <a:solidFill>
                  <a:schemeClr val="tx2"/>
                </a:solidFill>
              </a:rPr>
            </a:br>
            <a:r>
              <a:rPr lang="de-DE" altLang="de-DE" sz="1600">
                <a:solidFill>
                  <a:schemeClr val="tx2"/>
                </a:solidFill>
              </a:rPr>
              <a:t>Die Pareto-Verteilung beschreibt das statistische Phänomen, wenn eine kleine Anzahl von hohen Werten einer Wertemenge mehr zu deren Gesamtwert beiträgt, als die hohe Anzahl der kleinen Werte dieser Menge.</a:t>
            </a:r>
            <a:br>
              <a:rPr lang="de-DE" altLang="de-DE" sz="1600">
                <a:solidFill>
                  <a:schemeClr val="tx2"/>
                </a:solidFill>
              </a:rPr>
            </a:br>
            <a:r>
              <a:rPr lang="de-DE" altLang="de-DE" sz="1600">
                <a:solidFill>
                  <a:schemeClr val="tx2"/>
                </a:solidFill>
              </a:rPr>
              <a:t>Daraus leitet sich das Pareto-Prinzip ab, auch „80-zu-20-Regel“, „80-20-Verteilung“ oder „Pareto-Effekt“ genannt. Es besagt, dass sich viele Aufgaben (die wichtigen, richtigen) mit einem Mitteleinsatz von ca. 20 % so erledigen lassen, dass 80 % aller Probleme gelöst werden.</a:t>
            </a:r>
            <a:r>
              <a:rPr lang="de-DE" altLang="de-DE" sz="1000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C7B33954-99D7-ACB6-FF50-871015B9F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A384634E-879D-6340-9835-0854F9019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" y="63500"/>
            <a:ext cx="8983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FF3300"/>
                </a:solidFill>
              </a:rPr>
              <a:t>Zu 2. Erfahrungsabhängige Risikoprävention</a:t>
            </a:r>
            <a:r>
              <a:rPr lang="de-DE" altLang="de-DE" sz="2000">
                <a:solidFill>
                  <a:srgbClr val="FF3300"/>
                </a:solidFill>
              </a:rPr>
              <a:t> </a:t>
            </a:r>
            <a:endParaRPr lang="de-DE" altLang="de-DE" sz="1800">
              <a:solidFill>
                <a:srgbClr val="FF3300"/>
              </a:solidFill>
            </a:endParaRPr>
          </a:p>
        </p:txBody>
      </p:sp>
      <p:pic>
        <p:nvPicPr>
          <p:cNvPr id="31748" name="Picture 7" descr="Denkzeichnen">
            <a:extLst>
              <a:ext uri="{FF2B5EF4-FFF2-40B4-BE49-F238E27FC236}">
                <a16:creationId xmlns:a16="http://schemas.microsoft.com/office/drawing/2014/main" id="{2D966D30-9D36-C17D-90DC-E80388ED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555625"/>
            <a:ext cx="8910638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504AA9E1-BFE4-43DA-FD2D-A271B0D25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09391933-E79A-54B9-93DF-5EE4F6D9D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8" y="0"/>
            <a:ext cx="8786812" cy="666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FF3300"/>
                </a:solidFill>
              </a:rPr>
              <a:t>Risiken, die vorausschauend </a:t>
            </a:r>
            <a:r>
              <a:rPr lang="de-DE" altLang="de-DE" sz="2400" b="1" i="1">
                <a:solidFill>
                  <a:srgbClr val="FF3300"/>
                </a:solidFill>
              </a:rPr>
              <a:t>aktiv</a:t>
            </a:r>
            <a:r>
              <a:rPr lang="de-DE" altLang="de-DE" sz="2400">
                <a:solidFill>
                  <a:srgbClr val="FF3300"/>
                </a:solidFill>
              </a:rPr>
              <a:t> gemanagt werden müssen: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/>
              <a:t> Unklare Projektvorbereitung/Bedarfsplanung/Ziele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/>
              <a:t> Unklare Grundlagen bei Grundstück, Finanzierung etc.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/>
              <a:t> Inputrisiken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/>
              <a:t> Baugrundrisiken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/>
              <a:t> Kein/mangelndes Stakeholdermanagement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/>
              <a:t> Mangelhaftes Vertragsmanagement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/>
              <a:t> Mangelnde Mitarbeit/Zuarbeit durch den Auftraggeber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/>
              <a:t> Mangelhaftes Projektmanagement/Führungsmängel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/>
              <a:t> Mängel bei der Objektplanung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/>
              <a:t> Mängel bei der Zusammenarbeit der Planungsorganisation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/>
              <a:t> Mängel bei der technischen Ausführung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/>
              <a:t> Mangelhaftes Schnittstellenmanagement 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/>
              <a:t> Wetter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/>
              <a:t> Insolvenzen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/>
              <a:t> Bausubstanzrisiken bei Bauen im Bestand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/>
              <a:t> etc.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C95606F4-C551-F3DC-2849-5DC87574A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6202A3C8-6886-5E1B-DBD1-5926C1669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8" y="188913"/>
            <a:ext cx="8786812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FF3300"/>
                </a:solidFill>
              </a:rPr>
              <a:t>Risiken, die nicht aktiv gemanagt werden können: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/>
              <a:t>Höhere Gewalt </a:t>
            </a:r>
            <a:br>
              <a:rPr lang="de-DE" altLang="de-DE" sz="2400"/>
            </a:br>
            <a:r>
              <a:rPr lang="de-DE" altLang="de-DE" sz="2400"/>
              <a:t>z. B. Unwetter/Erdbeben/Sabotage/Streik etc.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/>
              <a:t>Gesetzes- und Normenänderungen </a:t>
            </a:r>
            <a:br>
              <a:rPr lang="de-DE" altLang="de-DE" sz="2400"/>
            </a:br>
            <a:r>
              <a:rPr lang="de-DE" altLang="de-DE" sz="2400"/>
              <a:t>z. B. BGH-Urteile, Normen werden inflationär vermehrt etc.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2400"/>
              <a:t>Beschwerde- und Protestrisiken</a:t>
            </a:r>
            <a:br>
              <a:rPr lang="de-DE" altLang="de-DE" sz="2400"/>
            </a:br>
            <a:r>
              <a:rPr lang="de-DE" altLang="de-DE" sz="2400"/>
              <a:t>z. B. Stuttgart 21, BER etc.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B5D0C0D6-6F60-73E0-C471-8684B9092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59105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Unklare Projektziele, Projektvorbereitung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1 Faesibility study (Machbarkeitsstudie) </a:t>
            </a:r>
            <a:r>
              <a:rPr lang="de-DE" altLang="de-DE" sz="1800">
                <a:sym typeface="Wingdings" panose="05000000000000000000" pitchFamily="2" charset="2"/>
              </a:rPr>
              <a:t></a:t>
            </a:r>
            <a:endParaRPr lang="de-DE" altLang="de-DE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2 Projektstart mit und ohne Bedarfsplanung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ym typeface="Wingdings" panose="05000000000000000000" pitchFamily="2" charset="2"/>
              </a:rPr>
              <a:t>                            </a:t>
            </a:r>
            <a:endParaRPr lang="de-DE" altLang="de-DE" b="1">
              <a:solidFill>
                <a:srgbClr val="003399"/>
              </a:solidFill>
            </a:endParaRPr>
          </a:p>
        </p:txBody>
      </p:sp>
      <p:graphicFrame>
        <p:nvGraphicFramePr>
          <p:cNvPr id="37891" name="Object 3">
            <a:extLst>
              <a:ext uri="{FF2B5EF4-FFF2-40B4-BE49-F238E27FC236}">
                <a16:creationId xmlns:a16="http://schemas.microsoft.com/office/drawing/2014/main" id="{D74BA714-D4ED-CDAC-9551-E7A93D799DAE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4727575" y="188913"/>
          <a:ext cx="4286250" cy="651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5710880" imgH="8673750" progId="Visio.Drawing.11">
                  <p:embed/>
                </p:oleObj>
              </mc:Choice>
              <mc:Fallback>
                <p:oleObj name="Visio" r:id="rId3" imgW="5710880" imgH="8673750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575" y="188913"/>
                        <a:ext cx="4286250" cy="6510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2" name="Object 4">
            <a:extLst>
              <a:ext uri="{FF2B5EF4-FFF2-40B4-BE49-F238E27FC236}">
                <a16:creationId xmlns:a16="http://schemas.microsoft.com/office/drawing/2014/main" id="{F39EBEF3-EDF9-6724-A7A4-5E5970CE6C28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198438" y="2205038"/>
          <a:ext cx="3759200" cy="450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5" imgW="6491024" imgH="7778430" progId="Visio.Drawing.11">
                  <p:embed/>
                </p:oleObj>
              </mc:Choice>
              <mc:Fallback>
                <p:oleObj name="Visio" r:id="rId5" imgW="6491024" imgH="7778430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38" y="2205038"/>
                        <a:ext cx="3759200" cy="450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6EB1CD95-6186-48ED-C1C8-148A6ED11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5F038D14-FAB6-B0B6-76DF-E26E56AAC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780868BF-5BF8-EFB9-7216-466AECEA3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805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2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Unklare Grundlagen bei Baugrundstück, Finanzierung etc. </a:t>
            </a:r>
            <a:endParaRPr lang="de-DE" altLang="de-DE" sz="1800"/>
          </a:p>
        </p:txBody>
      </p:sp>
      <p:graphicFrame>
        <p:nvGraphicFramePr>
          <p:cNvPr id="39941" name="Object 5">
            <a:extLst>
              <a:ext uri="{FF2B5EF4-FFF2-40B4-BE49-F238E27FC236}">
                <a16:creationId xmlns:a16="http://schemas.microsoft.com/office/drawing/2014/main" id="{95B16451-5D62-23C9-0CEA-7675C480B511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701675" y="827088"/>
          <a:ext cx="7639050" cy="602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7081535" imgH="5583600" progId="Visio.Drawing.11">
                  <p:embed/>
                </p:oleObj>
              </mc:Choice>
              <mc:Fallback>
                <p:oleObj name="Visio" r:id="rId3" imgW="7081535" imgH="5583600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675" y="827088"/>
                        <a:ext cx="7639050" cy="602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404A5D1-A6A9-CED6-F728-33F2062AB9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80513" cy="333375"/>
          </a:xfrm>
          <a:noFill/>
        </p:spPr>
        <p:txBody>
          <a:bodyPr/>
          <a:lstStyle/>
          <a:p>
            <a:pPr algn="r" eaLnBrk="1" hangingPunct="1"/>
            <a:r>
              <a:rPr lang="de-DE" altLang="de-DE" sz="1200"/>
              <a:t>Walter Volkmann – Risikomanagement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C73AEC60-6D19-195C-CADF-6A91BF912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C845F224-AE51-3B4D-8936-890475BF0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1102549"/>
            <a:ext cx="871378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dirty="0"/>
              <a:t>Risiko ist eine </a:t>
            </a:r>
            <a:r>
              <a:rPr lang="de-DE" altLang="de-DE" dirty="0">
                <a:solidFill>
                  <a:srgbClr val="FF3300"/>
                </a:solidFill>
              </a:rPr>
              <a:t>negative</a:t>
            </a:r>
            <a:r>
              <a:rPr lang="de-DE" altLang="de-DE" dirty="0"/>
              <a:t> Abweichung von einem normalen Regelablauf oder einem Sollzustand.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dirty="0"/>
              <a:t>Werden Projektziele nicht erreicht, führt das  bei Bauprojekten häufig zu überzogenen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FF3300"/>
                </a:solidFill>
              </a:rPr>
              <a:t>Kosten</a:t>
            </a:r>
            <a:r>
              <a:rPr lang="de-DE" altLang="de-DE" dirty="0"/>
              <a:t>, </a:t>
            </a:r>
            <a:r>
              <a:rPr lang="de-DE" altLang="de-DE" dirty="0">
                <a:solidFill>
                  <a:srgbClr val="FF3300"/>
                </a:solidFill>
              </a:rPr>
              <a:t>Terminen</a:t>
            </a:r>
            <a:r>
              <a:rPr lang="de-DE" altLang="de-DE" dirty="0"/>
              <a:t> und minderer </a:t>
            </a:r>
            <a:r>
              <a:rPr lang="de-DE" altLang="de-DE" dirty="0">
                <a:solidFill>
                  <a:srgbClr val="FF3300"/>
                </a:solidFill>
              </a:rPr>
              <a:t>Qualität</a:t>
            </a:r>
            <a:r>
              <a:rPr lang="de-DE" altLang="de-DE" dirty="0"/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dirty="0"/>
              <a:t>Der Eintritt eines Risikos ist (oft) mit einer </a:t>
            </a:r>
            <a:r>
              <a:rPr lang="de-DE" altLang="de-DE" dirty="0">
                <a:solidFill>
                  <a:srgbClr val="FF3300"/>
                </a:solidFill>
              </a:rPr>
              <a:t>Ungewissheit</a:t>
            </a:r>
            <a:r>
              <a:rPr lang="de-DE" altLang="de-DE" dirty="0"/>
              <a:t> behaftet.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E2A2387D-93A7-87FD-88AF-5200838BC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41987" name="Rectangle 6">
            <a:extLst>
              <a:ext uri="{FF2B5EF4-FFF2-40B4-BE49-F238E27FC236}">
                <a16:creationId xmlns:a16="http://schemas.microsoft.com/office/drawing/2014/main" id="{2FE84B4A-C3C0-FA3D-49A0-255EF9BE6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41988" name="Rectangle 8">
            <a:extLst>
              <a:ext uri="{FF2B5EF4-FFF2-40B4-BE49-F238E27FC236}">
                <a16:creationId xmlns:a16="http://schemas.microsoft.com/office/drawing/2014/main" id="{9223EDE5-C762-B858-D530-5231105B3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3195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Inputrisiken</a:t>
            </a:r>
          </a:p>
        </p:txBody>
      </p:sp>
      <p:pic>
        <p:nvPicPr>
          <p:cNvPr id="41989" name="Picture 12">
            <a:extLst>
              <a:ext uri="{FF2B5EF4-FFF2-40B4-BE49-F238E27FC236}">
                <a16:creationId xmlns:a16="http://schemas.microsoft.com/office/drawing/2014/main" id="{53695BAD-910A-B6EA-BE27-3D56CB1BB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790575"/>
            <a:ext cx="88392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4024C7B5-AD71-0007-6308-B03159AC3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142DBABD-EA05-4CBD-6546-0B2BF9BD4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AC6ACB64-42C3-411E-25A8-8CA9374C8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5814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Baugrundrisiken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600"/>
          </a:p>
          <a:p>
            <a:pPr eaLnBrk="1" hangingPunct="1">
              <a:spcBef>
                <a:spcPct val="0"/>
              </a:spcBef>
            </a:pPr>
            <a:r>
              <a:rPr lang="de-DE" altLang="de-DE" sz="1600"/>
              <a:t>  Hoher Grundwasserstand 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1600"/>
              <a:t>  Baugrund nicht tragfähig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1600"/>
              <a:t>  Baugrund kontaminiert 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1600"/>
              <a:t>  Munitionsverseucht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1600"/>
              <a:t>  etc. </a:t>
            </a:r>
          </a:p>
        </p:txBody>
      </p:sp>
      <p:graphicFrame>
        <p:nvGraphicFramePr>
          <p:cNvPr id="44037" name="Object 5">
            <a:extLst>
              <a:ext uri="{FF2B5EF4-FFF2-40B4-BE49-F238E27FC236}">
                <a16:creationId xmlns:a16="http://schemas.microsoft.com/office/drawing/2014/main" id="{9E3566AE-2582-08AE-18A6-C979090157D5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3560763" y="188913"/>
          <a:ext cx="5438775" cy="65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6580709" imgH="7927200" progId="Visio.Drawing.11">
                  <p:embed/>
                </p:oleObj>
              </mc:Choice>
              <mc:Fallback>
                <p:oleObj name="Visio" r:id="rId3" imgW="6580709" imgH="7927200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0763" y="188913"/>
                        <a:ext cx="5438775" cy="655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C3AF18B4-3751-CB89-51CE-6348B6631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758BB150-C808-6655-F2FC-60FA96C95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73BB62E3-D60C-4F62-9EFD-6FF3D56C8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945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Mangelhaftes  Stakeholdermanagement</a:t>
            </a:r>
          </a:p>
        </p:txBody>
      </p:sp>
      <p:graphicFrame>
        <p:nvGraphicFramePr>
          <p:cNvPr id="46085" name="Object 12">
            <a:extLst>
              <a:ext uri="{FF2B5EF4-FFF2-40B4-BE49-F238E27FC236}">
                <a16:creationId xmlns:a16="http://schemas.microsoft.com/office/drawing/2014/main" id="{5D2E723E-AF42-2947-E1C3-1E5EF1E4595A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3335338" y="620713"/>
          <a:ext cx="5583237" cy="612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5626869" imgH="6166800" progId="Visio.Drawing.11">
                  <p:embed/>
                </p:oleObj>
              </mc:Choice>
              <mc:Fallback>
                <p:oleObj name="Visio" r:id="rId3" imgW="5626869" imgH="6166800" progId="Visio.Drawing.11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5338" y="620713"/>
                        <a:ext cx="5583237" cy="612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24E8E06C-BDEF-1935-7E1C-E395A0B7F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750CBB5C-B69D-3E48-5793-4B461F2E0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513"/>
            <a:ext cx="538162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6.1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Mangelndes Vertragsmanagement</a:t>
            </a:r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0EF806C3-6BA5-2D09-C9CF-404DD6125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0963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pic>
        <p:nvPicPr>
          <p:cNvPr id="48133" name="Grafik 4">
            <a:extLst>
              <a:ext uri="{FF2B5EF4-FFF2-40B4-BE49-F238E27FC236}">
                <a16:creationId xmlns:a16="http://schemas.microsoft.com/office/drawing/2014/main" id="{BADC49BB-9663-C842-80A2-0BF973E7B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868363"/>
            <a:ext cx="8643937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>
            <a:extLst>
              <a:ext uri="{FF2B5EF4-FFF2-40B4-BE49-F238E27FC236}">
                <a16:creationId xmlns:a16="http://schemas.microsoft.com/office/drawing/2014/main" id="{F9A7CA26-F198-201C-E772-A815BBE2F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50179" name="Rectangle 4">
            <a:extLst>
              <a:ext uri="{FF2B5EF4-FFF2-40B4-BE49-F238E27FC236}">
                <a16:creationId xmlns:a16="http://schemas.microsoft.com/office/drawing/2014/main" id="{D4E7BE73-3E48-C3F0-1886-EAFEF2D42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49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6.2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Mangelndes Vertragsmanagement</a:t>
            </a:r>
          </a:p>
        </p:txBody>
      </p:sp>
      <p:sp>
        <p:nvSpPr>
          <p:cNvPr id="50180" name="Rectangle 6">
            <a:extLst>
              <a:ext uri="{FF2B5EF4-FFF2-40B4-BE49-F238E27FC236}">
                <a16:creationId xmlns:a16="http://schemas.microsoft.com/office/drawing/2014/main" id="{811AAABB-DA14-4AE0-FB8D-60FB41047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0963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graphicFrame>
        <p:nvGraphicFramePr>
          <p:cNvPr id="50181" name="Object 5">
            <a:extLst>
              <a:ext uri="{FF2B5EF4-FFF2-40B4-BE49-F238E27FC236}">
                <a16:creationId xmlns:a16="http://schemas.microsoft.com/office/drawing/2014/main" id="{F842194C-E3A6-EC3B-54EE-CE23D63921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41763" y="0"/>
          <a:ext cx="4718050" cy="674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7156439" imgH="10688863" progId="Visio.Drawing.11">
                  <p:embed/>
                </p:oleObj>
              </mc:Choice>
              <mc:Fallback>
                <p:oleObj name="Visio" r:id="rId3" imgW="7156439" imgH="10688863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1763" y="0"/>
                        <a:ext cx="4718050" cy="674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99FFD2E9-E10F-2E6A-787B-4D2853BB0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361F3076-7AFC-F191-B39A-CB4AAB37F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EB54E393-2E26-CF1E-6CB9-B92D13BE3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5099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7.1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Mangelnde Mitarbeit/ Zusammenarbeit mit dem Auftraggeber</a:t>
            </a:r>
            <a:endParaRPr lang="de-DE" altLang="de-DE" sz="1800"/>
          </a:p>
        </p:txBody>
      </p:sp>
      <p:pic>
        <p:nvPicPr>
          <p:cNvPr id="52229" name="Picture 6">
            <a:extLst>
              <a:ext uri="{FF2B5EF4-FFF2-40B4-BE49-F238E27FC236}">
                <a16:creationId xmlns:a16="http://schemas.microsoft.com/office/drawing/2014/main" id="{C1023494-4EA6-66B1-F771-A7EDDF1E2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0"/>
            <a:ext cx="4714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>
            <a:extLst>
              <a:ext uri="{FF2B5EF4-FFF2-40B4-BE49-F238E27FC236}">
                <a16:creationId xmlns:a16="http://schemas.microsoft.com/office/drawing/2014/main" id="{70DF3668-48BF-ECE5-630E-51B0CEC10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54275" name="Rectangle 4">
            <a:extLst>
              <a:ext uri="{FF2B5EF4-FFF2-40B4-BE49-F238E27FC236}">
                <a16:creationId xmlns:a16="http://schemas.microsoft.com/office/drawing/2014/main" id="{781F74B9-897B-CC14-24E9-0560035F7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79082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7.2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Mangelnde Mitarbeit/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Zuarbeit durch den Auftraggeber</a:t>
            </a:r>
            <a:endParaRPr lang="de-DE" altLang="de-DE" sz="1800"/>
          </a:p>
        </p:txBody>
      </p:sp>
      <p:pic>
        <p:nvPicPr>
          <p:cNvPr id="54276" name="Picture 6">
            <a:extLst>
              <a:ext uri="{FF2B5EF4-FFF2-40B4-BE49-F238E27FC236}">
                <a16:creationId xmlns:a16="http://schemas.microsoft.com/office/drawing/2014/main" id="{7FF606A7-11CA-59BA-EFE7-034A15CED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8" y="115888"/>
            <a:ext cx="6423025" cy="660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118DA649-1D05-002F-11D2-22376E78A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60E48DDF-0CA1-F45D-FC56-A6F16DB2B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4F1EBF62-FB6F-C80F-9940-872D6A5E3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0942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Mangelhaftes Projektmanagement </a:t>
            </a:r>
          </a:p>
        </p:txBody>
      </p:sp>
      <p:graphicFrame>
        <p:nvGraphicFramePr>
          <p:cNvPr id="56325" name="Object 120">
            <a:extLst>
              <a:ext uri="{FF2B5EF4-FFF2-40B4-BE49-F238E27FC236}">
                <a16:creationId xmlns:a16="http://schemas.microsoft.com/office/drawing/2014/main" id="{AD9B8FF9-328F-FB19-B215-572CAD5A0A19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485775" y="1052513"/>
          <a:ext cx="8237538" cy="491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8602924" imgH="5134050" progId="Visio.Drawing.11">
                  <p:embed/>
                </p:oleObj>
              </mc:Choice>
              <mc:Fallback>
                <p:oleObj name="Visio" r:id="rId3" imgW="8602924" imgH="5134050" progId="Visio.Drawing.11">
                  <p:embed/>
                  <p:pic>
                    <p:nvPicPr>
                      <p:cNvPr id="0" name="Object 1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" y="1052513"/>
                        <a:ext cx="8237538" cy="4916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D1955EBE-BD19-B59B-E84B-EDA505D00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F29803B5-D6B8-04F5-3EE3-B94AB819B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6F87CBD7-8FCF-8012-3B00-4B9C23569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982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9.1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Mängel bei der Objektplanung (Vor- bis Ausführungsplanung)</a:t>
            </a:r>
          </a:p>
        </p:txBody>
      </p:sp>
      <p:graphicFrame>
        <p:nvGraphicFramePr>
          <p:cNvPr id="58373" name="Object 5">
            <a:extLst>
              <a:ext uri="{FF2B5EF4-FFF2-40B4-BE49-F238E27FC236}">
                <a16:creationId xmlns:a16="http://schemas.microsoft.com/office/drawing/2014/main" id="{45834F16-E991-E010-FD43-190AE23849F1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2501900" y="836613"/>
          <a:ext cx="6459538" cy="585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6988879" imgH="6331500" progId="Visio.Drawing.11">
                  <p:embed/>
                </p:oleObj>
              </mc:Choice>
              <mc:Fallback>
                <p:oleObj name="Visio" r:id="rId3" imgW="6988879" imgH="6331500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1900" y="836613"/>
                        <a:ext cx="6459538" cy="585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1D1E0B10-C0D3-2580-31BD-FB41D6A35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0EBD6321-900A-0C9E-DF17-E62FB6E00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AB5E8FA4-1AA9-BDC5-C3C1-B7C3E1248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982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9.2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Mängel bei der Objektplanung (Ausschreibung bis Doku.)</a:t>
            </a:r>
          </a:p>
        </p:txBody>
      </p:sp>
      <p:graphicFrame>
        <p:nvGraphicFramePr>
          <p:cNvPr id="60421" name="Object 7">
            <a:extLst>
              <a:ext uri="{FF2B5EF4-FFF2-40B4-BE49-F238E27FC236}">
                <a16:creationId xmlns:a16="http://schemas.microsoft.com/office/drawing/2014/main" id="{D3122A0A-33D4-CEF1-8459-ECB5D53CAAF4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2646363" y="836613"/>
          <a:ext cx="6362700" cy="585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7080454" imgH="6511590" progId="Visio.Drawing.11">
                  <p:embed/>
                </p:oleObj>
              </mc:Choice>
              <mc:Fallback>
                <p:oleObj name="Visio" r:id="rId3" imgW="7080454" imgH="6511590" progId="Visio.Drawing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6363" y="836613"/>
                        <a:ext cx="6362700" cy="585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>
            <a:extLst>
              <a:ext uri="{FF2B5EF4-FFF2-40B4-BE49-F238E27FC236}">
                <a16:creationId xmlns:a16="http://schemas.microsoft.com/office/drawing/2014/main" id="{49B08643-E164-C61A-3FB6-2A0A92438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171" name="Rectangle 7">
            <a:extLst>
              <a:ext uri="{FF2B5EF4-FFF2-40B4-BE49-F238E27FC236}">
                <a16:creationId xmlns:a16="http://schemas.microsoft.com/office/drawing/2014/main" id="{963073E7-DCE0-CA45-7CEB-6ECEAD20B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1216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>
                <a:solidFill>
                  <a:srgbClr val="CC0000"/>
                </a:solidFill>
              </a:rPr>
              <a:t>Vermehrte Risiken durch erhöhte Komplexität </a:t>
            </a:r>
            <a:r>
              <a:rPr lang="de-DE" altLang="de-DE" sz="2400" b="1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7172" name="Rectangle 9">
            <a:extLst>
              <a:ext uri="{FF2B5EF4-FFF2-40B4-BE49-F238E27FC236}">
                <a16:creationId xmlns:a16="http://schemas.microsoft.com/office/drawing/2014/main" id="{690A10B3-C3DC-6CF0-B443-828549EBB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5513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173" name="Rectangle 11">
            <a:extLst>
              <a:ext uri="{FF2B5EF4-FFF2-40B4-BE49-F238E27FC236}">
                <a16:creationId xmlns:a16="http://schemas.microsoft.com/office/drawing/2014/main" id="{9E3E9D1A-68CB-4C1D-FC26-56540619D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5000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i="1">
                <a:solidFill>
                  <a:schemeClr val="tx2"/>
                </a:solidFill>
                <a:sym typeface="Wingdings" panose="05000000000000000000" pitchFamily="2" charset="2"/>
              </a:rPr>
              <a:t>  </a:t>
            </a:r>
            <a:r>
              <a:rPr lang="de-DE" altLang="de-DE" sz="1800" i="1">
                <a:solidFill>
                  <a:schemeClr val="tx2"/>
                </a:solidFill>
              </a:rPr>
              <a:t>bei der Zusammenarbeit vieler Spezialisten</a:t>
            </a:r>
            <a:r>
              <a:rPr lang="de-DE" altLang="de-DE" sz="18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7174" name="Rectangle 12">
            <a:extLst>
              <a:ext uri="{FF2B5EF4-FFF2-40B4-BE49-F238E27FC236}">
                <a16:creationId xmlns:a16="http://schemas.microsoft.com/office/drawing/2014/main" id="{9AD84114-1517-4D20-7056-775379205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92600"/>
            <a:ext cx="625792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i="1">
                <a:solidFill>
                  <a:schemeClr val="tx2"/>
                </a:solidFill>
                <a:sym typeface="Wingdings" panose="05000000000000000000" pitchFamily="2" charset="2"/>
              </a:rPr>
              <a:t></a:t>
            </a:r>
            <a:r>
              <a:rPr lang="de-DE" altLang="de-DE" sz="1800">
                <a:sym typeface="Wingdings" panose="05000000000000000000" pitchFamily="2" charset="2"/>
              </a:rPr>
              <a:t>  </a:t>
            </a:r>
            <a:r>
              <a:rPr lang="de-DE" altLang="de-DE" sz="1800" i="1"/>
              <a:t>durch inflationäre Vermehrung der Normen und Gesetze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i="1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è"/>
            </a:pPr>
            <a:r>
              <a:rPr lang="de-DE" altLang="de-DE" sz="1800" i="1">
                <a:solidFill>
                  <a:schemeClr val="tx2"/>
                </a:solidFill>
                <a:sym typeface="Wingdings" panose="05000000000000000000" pitchFamily="2" charset="2"/>
              </a:rPr>
              <a:t>  durch neue Bautechniken und Baumaterialien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è"/>
            </a:pPr>
            <a:endParaRPr lang="de-DE" altLang="de-DE" sz="1800" i="1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de-DE" altLang="de-DE" sz="1800" i="1">
                <a:solidFill>
                  <a:schemeClr val="tx2"/>
                </a:solidFill>
                <a:sym typeface="Wingdings" panose="05000000000000000000" pitchFamily="2" charset="2"/>
              </a:rPr>
              <a:t>  etc. </a:t>
            </a:r>
          </a:p>
        </p:txBody>
      </p:sp>
      <p:graphicFrame>
        <p:nvGraphicFramePr>
          <p:cNvPr id="7175" name="Object 13">
            <a:extLst>
              <a:ext uri="{FF2B5EF4-FFF2-40B4-BE49-F238E27FC236}">
                <a16:creationId xmlns:a16="http://schemas.microsoft.com/office/drawing/2014/main" id="{4BE4850A-97B7-9FB2-4BE3-E251BD588088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0" y="1341438"/>
          <a:ext cx="9180513" cy="287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8317663" imgH="2599560" progId="Visio.Drawing.11">
                  <p:embed/>
                </p:oleObj>
              </mc:Choice>
              <mc:Fallback>
                <p:oleObj name="Visio" r:id="rId3" imgW="8317663" imgH="2599560" progId="Visio.Drawing.11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41438"/>
                        <a:ext cx="9180513" cy="287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53BB61D6-3DA4-08D7-B30B-EEAA7FDA6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29A91374-2776-83FA-5805-053C621CB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F3238811-1CF1-8F98-56C9-BA1872608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805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Mängel bei der Zusammenarbeit der Planerorganisation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Planerkapazitäten</a:t>
            </a:r>
            <a:endParaRPr lang="de-DE" altLang="de-DE" sz="1800"/>
          </a:p>
        </p:txBody>
      </p:sp>
      <p:pic>
        <p:nvPicPr>
          <p:cNvPr id="62469" name="Picture 6">
            <a:extLst>
              <a:ext uri="{FF2B5EF4-FFF2-40B4-BE49-F238E27FC236}">
                <a16:creationId xmlns:a16="http://schemas.microsoft.com/office/drawing/2014/main" id="{392150C6-E4AF-C2A5-5EF5-129A83C5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628775"/>
            <a:ext cx="8856662" cy="456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BDBB80BC-1EEE-E67C-3B37-6F5101A60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EFD441E7-324E-DEED-E066-7D4BE0127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63A1CBD0-4697-D676-5D13-52F53DEF4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6544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11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Mängel bei der technischen Ausführung </a:t>
            </a:r>
          </a:p>
        </p:txBody>
      </p:sp>
      <p:graphicFrame>
        <p:nvGraphicFramePr>
          <p:cNvPr id="64517" name="Object 5">
            <a:extLst>
              <a:ext uri="{FF2B5EF4-FFF2-40B4-BE49-F238E27FC236}">
                <a16:creationId xmlns:a16="http://schemas.microsoft.com/office/drawing/2014/main" id="{D77CEEF0-0EE2-03AC-7162-AE011168158E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3948113" y="0"/>
          <a:ext cx="52324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7066408" imgH="9261000" progId="Visio.Drawing.11">
                  <p:embed/>
                </p:oleObj>
              </mc:Choice>
              <mc:Fallback>
                <p:oleObj name="Visio" r:id="rId3" imgW="7066408" imgH="9261000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8113" y="0"/>
                        <a:ext cx="52324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518" name="Picture 8">
            <a:extLst>
              <a:ext uri="{FF2B5EF4-FFF2-40B4-BE49-F238E27FC236}">
                <a16:creationId xmlns:a16="http://schemas.microsoft.com/office/drawing/2014/main" id="{00BBC40B-B040-CE57-B5F7-54EAEEF69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341438"/>
            <a:ext cx="3797300" cy="496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>
            <a:extLst>
              <a:ext uri="{FF2B5EF4-FFF2-40B4-BE49-F238E27FC236}">
                <a16:creationId xmlns:a16="http://schemas.microsoft.com/office/drawing/2014/main" id="{0D3D96EE-F626-91AA-4E5E-C183B0A44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66563" name="Rectangle 4">
            <a:extLst>
              <a:ext uri="{FF2B5EF4-FFF2-40B4-BE49-F238E27FC236}">
                <a16:creationId xmlns:a16="http://schemas.microsoft.com/office/drawing/2014/main" id="{6733DBFF-C0C8-E385-B2D7-07F65664B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805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12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Mangelhaftes Schnittstellenmanagement  </a:t>
            </a:r>
          </a:p>
        </p:txBody>
      </p:sp>
      <p:pic>
        <p:nvPicPr>
          <p:cNvPr id="66564" name="Picture 9">
            <a:extLst>
              <a:ext uri="{FF2B5EF4-FFF2-40B4-BE49-F238E27FC236}">
                <a16:creationId xmlns:a16="http://schemas.microsoft.com/office/drawing/2014/main" id="{90F687FE-C625-91ED-B550-74FF2F864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981075"/>
            <a:ext cx="8218488" cy="562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EAD4F003-310D-8A5F-2825-E51636D66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A303662D-4DA2-E2EE-63F4-4D97F6718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68612" name="Rectangle 4">
            <a:extLst>
              <a:ext uri="{FF2B5EF4-FFF2-40B4-BE49-F238E27FC236}">
                <a16:creationId xmlns:a16="http://schemas.microsoft.com/office/drawing/2014/main" id="{307394EF-4AA1-92FD-B878-2BE5480A4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294063" cy="329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13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Risiko Wetter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1800"/>
              <a:t>Baugrube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1800"/>
              <a:t>Rohbau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1800"/>
              <a:t>Rohbau wetterfest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1800"/>
              <a:t>Rohinstallationen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1800"/>
              <a:t>Rohbau winterfest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1800"/>
              <a:t>Ausbau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1800"/>
              <a:t>Inbetriebnahme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1800"/>
              <a:t>Übergabe und Betrieb</a:t>
            </a:r>
          </a:p>
        </p:txBody>
      </p:sp>
      <p:pic>
        <p:nvPicPr>
          <p:cNvPr id="68613" name="Picture 6">
            <a:extLst>
              <a:ext uri="{FF2B5EF4-FFF2-40B4-BE49-F238E27FC236}">
                <a16:creationId xmlns:a16="http://schemas.microsoft.com/office/drawing/2014/main" id="{FD004CB9-C267-C476-0B90-A49E64B80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188913"/>
            <a:ext cx="4859337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29D186AF-B5E6-5777-B24A-F82CD209D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9E8C2711-5195-7B9C-CCF4-BA1A92603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0660" name="Rectangle 4">
            <a:extLst>
              <a:ext uri="{FF2B5EF4-FFF2-40B4-BE49-F238E27FC236}">
                <a16:creationId xmlns:a16="http://schemas.microsoft.com/office/drawing/2014/main" id="{4AF1B1F3-EB1F-7232-983E-EADEC6F12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501900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14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Insolvenzen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/>
              <a:t>Insolvenzen gehören zum normalen Wirtschaftsleben.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/>
              <a:t>Eine Insolvenz ist gesetzlich geregelt.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/>
              <a:t>1. Insolvenzprävention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/>
              <a:t>2. Ablauf einer Insolvenz muss bekannt sein (</a:t>
            </a:r>
            <a:r>
              <a:rPr lang="de-DE" altLang="de-DE" sz="1600" b="1" i="1"/>
              <a:t>Wer </a:t>
            </a:r>
            <a:r>
              <a:rPr lang="de-DE" altLang="de-DE" sz="1600"/>
              <a:t>hat </a:t>
            </a:r>
            <a:r>
              <a:rPr lang="de-DE" altLang="de-DE" sz="1600" b="1" i="1"/>
              <a:t>Was</a:t>
            </a:r>
            <a:r>
              <a:rPr lang="de-DE" altLang="de-DE" sz="1600"/>
              <a:t> zu tun?)</a:t>
            </a:r>
          </a:p>
        </p:txBody>
      </p:sp>
      <p:graphicFrame>
        <p:nvGraphicFramePr>
          <p:cNvPr id="70661" name="Object 8">
            <a:extLst>
              <a:ext uri="{FF2B5EF4-FFF2-40B4-BE49-F238E27FC236}">
                <a16:creationId xmlns:a16="http://schemas.microsoft.com/office/drawing/2014/main" id="{B18E8543-007B-CF88-E22A-839FCC72A890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2573338" y="692150"/>
          <a:ext cx="6438900" cy="598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6868670" imgH="6386580" progId="Visio.Drawing.11">
                  <p:embed/>
                </p:oleObj>
              </mc:Choice>
              <mc:Fallback>
                <p:oleObj name="Visio" r:id="rId3" imgW="6868670" imgH="6386580" progId="Visio.Drawing.11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3338" y="692150"/>
                        <a:ext cx="6438900" cy="598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6953352E-62E6-8E41-23D3-A41D6D247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111E8DE3-910A-D5ED-4978-0DCB7B6A3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2708" name="Rectangle 4">
            <a:extLst>
              <a:ext uri="{FF2B5EF4-FFF2-40B4-BE49-F238E27FC236}">
                <a16:creationId xmlns:a16="http://schemas.microsoft.com/office/drawing/2014/main" id="{319AAEF9-5A4D-9823-EC36-6527D95BE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805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Zu 15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CC0000"/>
                </a:solidFill>
              </a:rPr>
              <a:t>Substanzrisiken bei Bauen im Bestand</a:t>
            </a:r>
          </a:p>
        </p:txBody>
      </p:sp>
      <p:pic>
        <p:nvPicPr>
          <p:cNvPr id="72709" name="Picture 6">
            <a:extLst>
              <a:ext uri="{FF2B5EF4-FFF2-40B4-BE49-F238E27FC236}">
                <a16:creationId xmlns:a16="http://schemas.microsoft.com/office/drawing/2014/main" id="{5F956AE4-689D-B748-1C82-767210B3A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008063"/>
            <a:ext cx="8864600" cy="56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CF334DDD-7F21-3092-8AF0-D1C19FF83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B1B93EF8-262C-EDA7-12D0-7033E9024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4756" name="Rectangle 4">
            <a:extLst>
              <a:ext uri="{FF2B5EF4-FFF2-40B4-BE49-F238E27FC236}">
                <a16:creationId xmlns:a16="http://schemas.microsoft.com/office/drawing/2014/main" id="{35C405A2-D7C2-7064-0A2B-9F22393D4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805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</a:rPr>
              <a:t>Risikominderung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>
              <a:solidFill>
                <a:srgbClr val="CC0000"/>
              </a:solidFill>
            </a:endParaRPr>
          </a:p>
        </p:txBody>
      </p:sp>
      <p:sp>
        <p:nvSpPr>
          <p:cNvPr id="74757" name="Rectangle 8">
            <a:extLst>
              <a:ext uri="{FF2B5EF4-FFF2-40B4-BE49-F238E27FC236}">
                <a16:creationId xmlns:a16="http://schemas.microsoft.com/office/drawing/2014/main" id="{27572110-5EFD-1CB1-0B5C-89254786B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8" y="646113"/>
            <a:ext cx="8783637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266700" indent="-266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Die Risikominderung kann durch folgende Maßnahmen erreicht werden: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  <a:p>
            <a:pPr eaLnBrk="1" hangingPunct="1">
              <a:spcBef>
                <a:spcPct val="0"/>
              </a:spcBef>
            </a:pPr>
            <a:r>
              <a:rPr lang="de-DE" altLang="de-DE" sz="2400"/>
              <a:t>Informationsbeschaffung 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400"/>
              <a:t>Detaillierte Betrachtung (Tests, Bewertungen etc.) 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400"/>
              <a:t>Reduktion der Eintrittswahrscheinlichkeit oder Folgen (Behandlung) 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400"/>
              <a:t>Bereitstellung von Ressourcen 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400"/>
              <a:t>Verbesserung der Management- oder Kommunikationsbedingungen 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400"/>
              <a:t>Puffer im Termin- und Ressourcenplan 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400"/>
              <a:t>Risikozuschlag in der Kalkulation 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400"/>
              <a:t>Einsatz qualifizierter Mitarbeiter 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400"/>
              <a:t>Zusätzliche Reviews 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400"/>
              <a:t>Qualifizierungsmaßnahmen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CF58C515-FD96-93AB-C56C-65716F4E2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C6E6206A-9FC3-F0D7-A6AF-26B754217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6804" name="Rectangle 4">
            <a:extLst>
              <a:ext uri="{FF2B5EF4-FFF2-40B4-BE49-F238E27FC236}">
                <a16:creationId xmlns:a16="http://schemas.microsoft.com/office/drawing/2014/main" id="{2E5EE939-4168-713A-EE5E-080CB1312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"/>
            <a:ext cx="91805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</a:rPr>
              <a:t>Critical-Chain-Projektmanagement (CCPM), teilweise auch Critical-Chain-Multiprojektmanagement oder selten auch Critical-Chain-Management (CCM), ist: </a:t>
            </a:r>
          </a:p>
        </p:txBody>
      </p:sp>
      <p:sp>
        <p:nvSpPr>
          <p:cNvPr id="76805" name="Rectangle 5">
            <a:extLst>
              <a:ext uri="{FF2B5EF4-FFF2-40B4-BE49-F238E27FC236}">
                <a16:creationId xmlns:a16="http://schemas.microsoft.com/office/drawing/2014/main" id="{F047B227-793A-D541-DF43-D25DC405F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8" y="2349500"/>
            <a:ext cx="878363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266700" indent="-266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eine </a:t>
            </a:r>
            <a:r>
              <a:rPr lang="de-DE" altLang="de-DE" sz="2400">
                <a:hlinkClick r:id="rId3" tooltip="Projektmanagementmethode"/>
              </a:rPr>
              <a:t>Projektmanagementmethode</a:t>
            </a:r>
            <a:r>
              <a:rPr lang="de-DE" altLang="de-DE" sz="24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basierend auf den Ideen </a:t>
            </a:r>
            <a:r>
              <a:rPr lang="de-DE" altLang="de-DE" sz="2400">
                <a:hlinkClick r:id="rId4" tooltip="Eliyahu M. Goldratt"/>
              </a:rPr>
              <a:t>Eliyahu M. Goldratts</a:t>
            </a:r>
            <a:r>
              <a:rPr lang="de-DE" altLang="de-DE" sz="240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CCPM erweitert das klassische Projektmanagement um die zwei Elemente </a:t>
            </a:r>
            <a:r>
              <a:rPr lang="de-DE" altLang="de-DE" sz="2400" b="1" i="1">
                <a:solidFill>
                  <a:srgbClr val="FF3300"/>
                </a:solidFill>
              </a:rPr>
              <a:t>Vermeidung von schädlichem Multitasking</a:t>
            </a:r>
            <a:r>
              <a:rPr lang="de-DE" altLang="de-DE" sz="2400"/>
              <a:t> und </a:t>
            </a:r>
            <a:r>
              <a:rPr lang="de-DE" altLang="de-DE" sz="2400" b="1" i="1">
                <a:solidFill>
                  <a:srgbClr val="FF3300"/>
                </a:solidFill>
              </a:rPr>
              <a:t>korrekter Umgang mit Schätzungen</a:t>
            </a:r>
            <a:r>
              <a:rPr lang="de-DE" altLang="de-DE" sz="2400" i="1"/>
              <a:t>, </a:t>
            </a:r>
            <a:r>
              <a:rPr lang="de-DE" altLang="de-DE" sz="2400" b="1" i="1">
                <a:solidFill>
                  <a:srgbClr val="FF3300"/>
                </a:solidFill>
              </a:rPr>
              <a:t>deren Streuungen und damit verbundenen Puffern</a:t>
            </a:r>
            <a:r>
              <a:rPr lang="de-DE" altLang="de-DE" sz="2400"/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/>
              <a:t>Typischerweise steigt (hoffentlich!) hierdurch die Zuverlässigkeit der Termineinhaltung auf über 95 % und die Durchlaufzeiten der Projekte verkürzen sich um mehr als 25 %.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8D41483E-1D8D-FA54-52E6-3D3620463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318E36AC-698F-BBD8-BF06-B5D265EF1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B287CDCE-48C8-293E-2DFB-8A5F8A780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2563"/>
            <a:ext cx="918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CC0000"/>
                </a:solidFill>
              </a:rPr>
              <a:t>Diederichs 10 Gebote erfolgreichen Projektmanagements</a:t>
            </a:r>
          </a:p>
        </p:txBody>
      </p:sp>
      <p:sp>
        <p:nvSpPr>
          <p:cNvPr id="78853" name="Rectangle 5">
            <a:extLst>
              <a:ext uri="{FF2B5EF4-FFF2-40B4-BE49-F238E27FC236}">
                <a16:creationId xmlns:a16="http://schemas.microsoft.com/office/drawing/2014/main" id="{33758991-CE70-34E0-072F-0DCEE2FB9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8" y="784225"/>
            <a:ext cx="8783637" cy="565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4FAA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266700" indent="-266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1.  DU sollst nur </a:t>
            </a:r>
            <a:r>
              <a:rPr lang="de-DE" altLang="de-DE" sz="1400" b="1">
                <a:solidFill>
                  <a:srgbClr val="FF3300"/>
                </a:solidFill>
              </a:rPr>
              <a:t>fachkundige, erfahrene, leistungsfähige und zuverlässige</a:t>
            </a:r>
            <a:r>
              <a:rPr lang="de-DE" altLang="de-DE" sz="1400"/>
              <a:t> </a:t>
            </a:r>
            <a:r>
              <a:rPr lang="de-DE" altLang="de-DE" sz="1400" b="1">
                <a:solidFill>
                  <a:srgbClr val="3333FF"/>
                </a:solidFill>
              </a:rPr>
              <a:t>Bauherren</a:t>
            </a:r>
            <a:r>
              <a:rPr lang="de-DE" altLang="de-DE" sz="1400" b="1"/>
              <a:t> </a:t>
            </a:r>
            <a:r>
              <a:rPr lang="de-DE" altLang="de-DE" sz="1400"/>
              <a:t>und </a:t>
            </a:r>
            <a:r>
              <a:rPr lang="de-DE" altLang="de-DE" sz="1400" b="1">
                <a:solidFill>
                  <a:srgbClr val="3333FF"/>
                </a:solidFill>
              </a:rPr>
              <a:t>Projektmanager </a:t>
            </a:r>
            <a:r>
              <a:rPr lang="de-DE" altLang="de-DE" sz="1400"/>
              <a:t>einsetzen. 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2.  DU sollst mit der Projektplanung erst nach </a:t>
            </a:r>
            <a:r>
              <a:rPr lang="de-DE" altLang="de-DE" sz="1400" b="1">
                <a:solidFill>
                  <a:srgbClr val="FF3300"/>
                </a:solidFill>
              </a:rPr>
              <a:t>vollständig abgeschlossener Projektentwicklung</a:t>
            </a:r>
            <a:r>
              <a:rPr lang="de-DE" altLang="de-DE" sz="1400"/>
              <a:t> im engeren Sinne beginnen!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3.  DU sollst für jedes Immobilien- und Infrastrukturprojekt </a:t>
            </a:r>
            <a:r>
              <a:rPr lang="de-DE" altLang="de-DE" sz="1400" b="1">
                <a:solidFill>
                  <a:srgbClr val="FF3300"/>
                </a:solidFill>
              </a:rPr>
              <a:t>eindeutige Projektstrukturen, Aufbau- und Ablauforganisationen</a:t>
            </a:r>
            <a:r>
              <a:rPr lang="de-DE" altLang="de-DE" sz="1400"/>
              <a:t> vorgeben!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4.  DU sollst für jedes Immobilien- und Infrastrukturprojekt von Anfang an festlegen, mit welcher </a:t>
            </a:r>
            <a:r>
              <a:rPr lang="de-DE" altLang="de-DE" sz="1400" b="1">
                <a:solidFill>
                  <a:srgbClr val="FF3300"/>
                </a:solidFill>
              </a:rPr>
              <a:t>Entscheidungskompetenz und Verantwortung</a:t>
            </a:r>
            <a:r>
              <a:rPr lang="de-DE" altLang="de-DE" sz="1400"/>
              <a:t> die Projektbeteiligten auszustatten sind!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5.  DU sollst die Qualität der Planung und der Bauausführung durch ein umfassendes </a:t>
            </a:r>
            <a:r>
              <a:rPr lang="de-DE" altLang="de-DE" sz="1400" b="1">
                <a:solidFill>
                  <a:srgbClr val="FF3300"/>
                </a:solidFill>
              </a:rPr>
              <a:t>Qualitätsmanagement</a:t>
            </a:r>
            <a:r>
              <a:rPr lang="de-DE" altLang="de-DE" sz="1400"/>
              <a:t> sicherstellen!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6.  Du sollst die Kostenvorgaben und deren Einhaltung für Investitionen und Nutzung durch ein umfassendes </a:t>
            </a:r>
            <a:r>
              <a:rPr lang="de-DE" altLang="de-DE" sz="1400" b="1">
                <a:solidFill>
                  <a:srgbClr val="FF3300"/>
                </a:solidFill>
              </a:rPr>
              <a:t>Kostenmanagement</a:t>
            </a:r>
            <a:r>
              <a:rPr lang="de-DE" altLang="de-DE" sz="1400"/>
              <a:t> sicherstellen!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7.  DU sollst die Terminvorgaben und deren Einhaltung durch ein umfassendes </a:t>
            </a:r>
            <a:r>
              <a:rPr lang="de-DE" altLang="de-DE" sz="1400" b="1">
                <a:solidFill>
                  <a:srgbClr val="FF3300"/>
                </a:solidFill>
              </a:rPr>
              <a:t>Terminmanagement </a:t>
            </a:r>
            <a:r>
              <a:rPr lang="de-DE" altLang="de-DE" sz="1400"/>
              <a:t>sicherstellen!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8.  DU sollst Bauaufträge an diejenigen Baufirmen; die voraussichtlich die </a:t>
            </a:r>
            <a:r>
              <a:rPr lang="de-DE" altLang="de-DE" sz="1400" b="1">
                <a:solidFill>
                  <a:srgbClr val="FF3300"/>
                </a:solidFill>
              </a:rPr>
              <a:t>niedrigsten Schlussrechnungen</a:t>
            </a:r>
            <a:r>
              <a:rPr lang="de-DE" altLang="de-DE" sz="1400"/>
              <a:t> stellen werden (und damit </a:t>
            </a:r>
            <a:r>
              <a:rPr lang="de-DE" altLang="de-DE" sz="1400" b="1">
                <a:solidFill>
                  <a:srgbClr val="FF3300"/>
                </a:solidFill>
              </a:rPr>
              <a:t>nicht an die billigsten Anbieter</a:t>
            </a:r>
            <a:r>
              <a:rPr lang="de-DE" altLang="de-DE" sz="1400"/>
              <a:t>), erst vergeben, wenn die Vertragsunterlagen eine qualitäts-, kosten- und termingerechte Bauausführung erwarten lassen, die Baugenehmigung vorliegt, das Baugrundstück frei von (Alt-) Lasten zur Verfügung steht und die Finanzierung gesichert ist!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9.  DU sollst die Übergabe und Inbetriebnahme des fertig gestellten Projektes bereits durch ein in der </a:t>
            </a:r>
            <a:r>
              <a:rPr lang="de-DE" altLang="de-DE" sz="1400" b="1">
                <a:solidFill>
                  <a:srgbClr val="FF3300"/>
                </a:solidFill>
              </a:rPr>
              <a:t>Projektstufe 2 einsetzendes Inbetriebnahmemanagement</a:t>
            </a:r>
            <a:r>
              <a:rPr lang="de-DE" altLang="de-DE" sz="1400"/>
              <a:t> sicherstellen!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10.  DU sollst Streitigkeiten stets </a:t>
            </a:r>
            <a:r>
              <a:rPr lang="de-DE" altLang="de-DE" sz="1400" b="1">
                <a:solidFill>
                  <a:srgbClr val="FF3300"/>
                </a:solidFill>
              </a:rPr>
              <a:t>projektbegleitend außergerichtlich</a:t>
            </a:r>
            <a:r>
              <a:rPr lang="de-DE" altLang="de-DE" sz="1400"/>
              <a:t> beilegen!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80D0D6C5-17AB-7390-BEE1-0CC5C615B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9219" name="Rectangle 5">
            <a:extLst>
              <a:ext uri="{FF2B5EF4-FFF2-40B4-BE49-F238E27FC236}">
                <a16:creationId xmlns:a16="http://schemas.microsoft.com/office/drawing/2014/main" id="{B06019C2-FCB8-E5E2-22CC-988ACA36F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4947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>
                <a:solidFill>
                  <a:srgbClr val="CC0000"/>
                </a:solidFill>
              </a:rPr>
              <a:t>Wachsende Komplexität und Dynamik – </a:t>
            </a:r>
            <a:br>
              <a:rPr lang="de-DE" altLang="de-DE" sz="2800" b="1">
                <a:solidFill>
                  <a:srgbClr val="CC0000"/>
                </a:solidFill>
              </a:rPr>
            </a:br>
            <a:r>
              <a:rPr lang="de-DE" altLang="de-DE" sz="2800" b="1">
                <a:solidFill>
                  <a:srgbClr val="CC0000"/>
                </a:solidFill>
              </a:rPr>
              <a:t>die Zeitschere im Management </a:t>
            </a:r>
          </a:p>
        </p:txBody>
      </p:sp>
      <p:sp>
        <p:nvSpPr>
          <p:cNvPr id="9220" name="Rectangle 7">
            <a:extLst>
              <a:ext uri="{FF2B5EF4-FFF2-40B4-BE49-F238E27FC236}">
                <a16:creationId xmlns:a16="http://schemas.microsoft.com/office/drawing/2014/main" id="{76FF5E15-38B5-50A5-48B3-7E190E844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28725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graphicFrame>
        <p:nvGraphicFramePr>
          <p:cNvPr id="9221" name="Object 6">
            <a:extLst>
              <a:ext uri="{FF2B5EF4-FFF2-40B4-BE49-F238E27FC236}">
                <a16:creationId xmlns:a16="http://schemas.microsoft.com/office/drawing/2014/main" id="{77E392FC-DDCB-3993-A4AB-F03B296EAA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5775" y="1292225"/>
          <a:ext cx="7704138" cy="550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3665220" imgH="2621280" progId="Visio.Drawing.11">
                  <p:embed/>
                </p:oleObj>
              </mc:Choice>
              <mc:Fallback>
                <p:oleObj name="Visio" r:id="rId3" imgW="3665220" imgH="2621280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" y="1292225"/>
                        <a:ext cx="7704138" cy="550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666F443D-5046-A741-2298-B10EDEEC9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1267" name="Rectangle 4">
            <a:extLst>
              <a:ext uri="{FF2B5EF4-FFF2-40B4-BE49-F238E27FC236}">
                <a16:creationId xmlns:a16="http://schemas.microsoft.com/office/drawing/2014/main" id="{07A0FDDA-3509-8C19-FAD0-57DD5FE43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581025"/>
            <a:ext cx="8713788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7888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0175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2463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47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5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3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600" i="1"/>
              <a:t>Risiken zu erkennen (vorauszusehen), setzt </a:t>
            </a:r>
            <a:r>
              <a:rPr lang="de-DE" altLang="de-DE" sz="3600" i="1">
                <a:solidFill>
                  <a:srgbClr val="CC0000"/>
                </a:solidFill>
              </a:rPr>
              <a:t>Erfahrung</a:t>
            </a:r>
            <a:r>
              <a:rPr lang="de-DE" altLang="de-DE" sz="3600" i="1"/>
              <a:t> voraus.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3600" i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600" i="1"/>
              <a:t>Erfahrung ist </a:t>
            </a:r>
            <a:r>
              <a:rPr lang="de-DE" altLang="de-DE" sz="3600" i="1">
                <a:solidFill>
                  <a:srgbClr val="CC0000"/>
                </a:solidFill>
              </a:rPr>
              <a:t>lernen</a:t>
            </a:r>
            <a:r>
              <a:rPr lang="de-DE" altLang="de-DE" sz="3600" i="1"/>
              <a:t> aus </a:t>
            </a:r>
            <a:r>
              <a:rPr lang="de-DE" altLang="de-DE" sz="3600" i="1">
                <a:solidFill>
                  <a:srgbClr val="CC0000"/>
                </a:solidFill>
              </a:rPr>
              <a:t>abgelaufenen</a:t>
            </a:r>
            <a:r>
              <a:rPr lang="de-DE" altLang="de-DE" sz="3600" i="1"/>
              <a:t> Situationen.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3600" i="1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3600" i="1"/>
              <a:t> Anfänger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3600" i="1"/>
              <a:t> Juniormanager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3600" i="1"/>
              <a:t> Seniormanager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sz="3600" i="1"/>
              <a:t> Experte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327E24B7-7470-ECE9-F5A8-CBA275B3C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AAD60913-1051-1FBB-EE9A-29F794655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13" y="871538"/>
            <a:ext cx="8135937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000" b="1">
                <a:solidFill>
                  <a:srgbClr val="CC0000"/>
                </a:solidFill>
              </a:rPr>
              <a:t>Jedes Projekt ist anders.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000" b="1">
                <a:solidFill>
                  <a:srgbClr val="CC0000"/>
                </a:solidFill>
              </a:rPr>
              <a:t>Es gibt kein Rezept, wie ein Projekt erfolgreich ins Ziel geführt werden kann.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4000" b="1">
              <a:solidFill>
                <a:srgbClr val="CC0000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4000" b="1">
                <a:solidFill>
                  <a:schemeClr val="accent2"/>
                </a:solidFill>
              </a:rPr>
              <a:t>… die erfolgreiche Bearbeitung eines Projektes ist weitgehend erfahrungsabhängig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803C2368-A586-1D47-D707-B923FA05E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48578D66-3DF1-19A3-74FA-8C96A8248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333375"/>
            <a:ext cx="8713788" cy="607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/>
              <a:t>Eschenbruch schreibt in seinem Aufsatz: </a:t>
            </a:r>
            <a:r>
              <a:rPr lang="de-DE" altLang="de-DE" sz="2800" b="1">
                <a:solidFill>
                  <a:srgbClr val="FF3300"/>
                </a:solidFill>
              </a:rPr>
              <a:t>„Kontextuelles Projektmanagement“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8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i="1"/>
              <a:t>Der erfolgreiche Projektmanager muss auf dem „Klavier“ der Projektmanagementmethoden und Handlungswerkzeuge souverän spielen können.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800" i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i="1"/>
              <a:t>Er muss offen sein für die jederzeitige Infragestellung des bisherigen Projektablaufs, sich interdisziplinär unterstützen lassen und seinen Betrachtungswinkel erweitern, um kontextuell die jeweils beste Reaktionsmöglichkeit auf Soll-/Ist-Abweichungen zu finden und ein Projekt auch unter ungewöhnlichen Randbedingungen zum Erfolg zu führen.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290CD984-B987-5A37-D31F-C0F982217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5486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>
                <a:solidFill>
                  <a:srgbClr val="CC0000"/>
                </a:solidFill>
              </a:rPr>
              <a:t>Risiken müssen identifiziert,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>
                <a:solidFill>
                  <a:srgbClr val="CC0000"/>
                </a:solidFill>
              </a:rPr>
              <a:t>analysiert und bewältigt werden</a:t>
            </a:r>
            <a:endParaRPr lang="de-DE" altLang="de-DE" sz="2800" b="1">
              <a:solidFill>
                <a:srgbClr val="003399"/>
              </a:solidFill>
            </a:endParaRPr>
          </a:p>
        </p:txBody>
      </p:sp>
      <p:graphicFrame>
        <p:nvGraphicFramePr>
          <p:cNvPr id="17411" name="Object 7">
            <a:extLst>
              <a:ext uri="{FF2B5EF4-FFF2-40B4-BE49-F238E27FC236}">
                <a16:creationId xmlns:a16="http://schemas.microsoft.com/office/drawing/2014/main" id="{75D2F390-7E7B-D3DC-E5C3-A1F3CDCB0740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365500" y="908050"/>
          <a:ext cx="5581650" cy="576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5617685" imgH="5797710" progId="Visio.Drawing.11">
                  <p:embed/>
                </p:oleObj>
              </mc:Choice>
              <mc:Fallback>
                <p:oleObj name="Visio" r:id="rId3" imgW="5617685" imgH="5797710" progId="Visio.Drawing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0" y="908050"/>
                        <a:ext cx="5581650" cy="576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3CC5008F-0C4A-7231-4382-B203DAB3A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33688"/>
            <a:ext cx="91805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61F1C026-3060-B4C9-7AF8-79F49B3BE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" y="1417638"/>
            <a:ext cx="8786813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4000">
                <a:solidFill>
                  <a:srgbClr val="CC0000"/>
                </a:solidFill>
              </a:rPr>
              <a:t>Zwei gegensätzliche Betrachtungen im Hinblick auf Risiken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4000" b="1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b="1"/>
              <a:t> Wissenschaftlich methodisch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de-DE" altLang="de-DE" b="1"/>
              <a:t> Erfahrungsabhängige Risikoprävention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b="1">
              <a:solidFill>
                <a:srgbClr val="003399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1255</Words>
  <Application>Microsoft Office PowerPoint</Application>
  <PresentationFormat>Benutzerdefiniert</PresentationFormat>
  <Paragraphs>239</Paragraphs>
  <Slides>38</Slides>
  <Notes>38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2" baseType="lpstr">
      <vt:lpstr>Arial</vt:lpstr>
      <vt:lpstr>Wingdings</vt:lpstr>
      <vt:lpstr>Standarddesign</vt:lpstr>
      <vt:lpstr>Visio</vt:lpstr>
      <vt:lpstr>Walter Volkmann – Risikomanagement</vt:lpstr>
      <vt:lpstr>Walter Volkmann – Risikomanagement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12345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Walter Volkmann – Kriterien zur Auswahl von Dienstleistern am Beispiel „Leistungen der Projektsteuerung“</dc:title>
  <dc:creator>Admin</dc:creator>
  <cp:lastModifiedBy>Walter Volkmann</cp:lastModifiedBy>
  <cp:revision>34</cp:revision>
  <dcterms:created xsi:type="dcterms:W3CDTF">2008-02-24T15:02:04Z</dcterms:created>
  <dcterms:modified xsi:type="dcterms:W3CDTF">2026-02-15T18:53:06Z</dcterms:modified>
</cp:coreProperties>
</file>