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9" r:id="rId3"/>
    <p:sldId id="264" r:id="rId4"/>
    <p:sldId id="257" r:id="rId5"/>
    <p:sldId id="261" r:id="rId6"/>
    <p:sldId id="296" r:id="rId7"/>
    <p:sldId id="265" r:id="rId8"/>
    <p:sldId id="263" r:id="rId9"/>
    <p:sldId id="326" r:id="rId10"/>
    <p:sldId id="319" r:id="rId11"/>
    <p:sldId id="267" r:id="rId12"/>
    <p:sldId id="260" r:id="rId13"/>
    <p:sldId id="318" r:id="rId14"/>
    <p:sldId id="258" r:id="rId15"/>
    <p:sldId id="268" r:id="rId16"/>
    <p:sldId id="269" r:id="rId17"/>
    <p:sldId id="270" r:id="rId18"/>
    <p:sldId id="271" r:id="rId19"/>
    <p:sldId id="272" r:id="rId20"/>
    <p:sldId id="273" r:id="rId21"/>
    <p:sldId id="317" r:id="rId22"/>
    <p:sldId id="275" r:id="rId23"/>
    <p:sldId id="324" r:id="rId24"/>
    <p:sldId id="325" r:id="rId25"/>
    <p:sldId id="274" r:id="rId26"/>
    <p:sldId id="323" r:id="rId27"/>
    <p:sldId id="276" r:id="rId28"/>
    <p:sldId id="277" r:id="rId29"/>
    <p:sldId id="278" r:id="rId30"/>
    <p:sldId id="279" r:id="rId31"/>
    <p:sldId id="312" r:id="rId32"/>
    <p:sldId id="280"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322"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3" r:id="rId6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9" autoAdjust="0"/>
  </p:normalViewPr>
  <p:slideViewPr>
    <p:cSldViewPr>
      <p:cViewPr varScale="1">
        <p:scale>
          <a:sx n="68" d="100"/>
          <a:sy n="68" d="100"/>
        </p:scale>
        <p:origin x="46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C90768-6D92-2AD9-2C11-184DFB934CFA}"/>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de-DE"/>
          </a:p>
        </p:txBody>
      </p:sp>
      <p:sp>
        <p:nvSpPr>
          <p:cNvPr id="3" name="Datumsplatzhalter 2">
            <a:extLst>
              <a:ext uri="{FF2B5EF4-FFF2-40B4-BE49-F238E27FC236}">
                <a16:creationId xmlns:a16="http://schemas.microsoft.com/office/drawing/2014/main" id="{3CC4BC73-F9E6-E26C-749B-7AEADD38EB5B}"/>
              </a:ext>
            </a:extLst>
          </p:cNvPr>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cs typeface="Arial" charset="0"/>
              </a:defRPr>
            </a:lvl1pPr>
          </a:lstStyle>
          <a:p>
            <a:pPr>
              <a:defRPr/>
            </a:pPr>
            <a:fld id="{148BF3FB-1164-4A72-92FF-82D153825D93}" type="datetimeFigureOut">
              <a:rPr lang="de-DE"/>
              <a:pPr>
                <a:defRPr/>
              </a:pPr>
              <a:t>15.02.2026</a:t>
            </a:fld>
            <a:endParaRPr lang="de-DE"/>
          </a:p>
        </p:txBody>
      </p:sp>
      <p:sp>
        <p:nvSpPr>
          <p:cNvPr id="4" name="Folienbildplatzhalter 3">
            <a:extLst>
              <a:ext uri="{FF2B5EF4-FFF2-40B4-BE49-F238E27FC236}">
                <a16:creationId xmlns:a16="http://schemas.microsoft.com/office/drawing/2014/main" id="{3EDC1DA1-48FD-41A1-F8D7-EF25F635037A}"/>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E2CD250A-9A27-C5CE-933A-765C789AEC5F}"/>
              </a:ext>
            </a:extLst>
          </p:cNvPr>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DFF19E98-954E-7286-98DD-93D22713F8DA}"/>
              </a:ext>
            </a:extLst>
          </p:cNvPr>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805A4380-2EB6-3A90-AA9C-D70D78B941CC}"/>
              </a:ext>
            </a:extLst>
          </p:cNvPr>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3E79E4F-D47D-47E0-BB02-293384317E3E}"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FAE438F1-72CC-C67E-6D7B-729B23036E1A}"/>
              </a:ext>
            </a:extLst>
          </p:cNvPr>
          <p:cNvSpPr>
            <a:spLocks noGrp="1" noChangeArrowheads="1"/>
          </p:cNvSpPr>
          <p:nvPr>
            <p:ph type="dt" sz="half" idx="10"/>
          </p:nvPr>
        </p:nvSpPr>
        <p:spPr>
          <a:ln/>
        </p:spPr>
        <p:txBody>
          <a:bodyPr/>
          <a:lstStyle>
            <a:lvl1pPr>
              <a:defRPr/>
            </a:lvl1pPr>
          </a:lstStyle>
          <a:p>
            <a:pPr>
              <a:defRPr/>
            </a:pPr>
            <a:fld id="{E57825F9-BC72-4A20-BD9D-4D6C83AF6D71}" type="datetime1">
              <a:rPr lang="de-DE" altLang="de-DE"/>
              <a:pPr>
                <a:defRPr/>
              </a:pPr>
              <a:t>15.02.2026</a:t>
            </a:fld>
            <a:endParaRPr lang="de-DE" altLang="de-DE"/>
          </a:p>
        </p:txBody>
      </p:sp>
      <p:sp>
        <p:nvSpPr>
          <p:cNvPr id="5" name="Rectangle 5">
            <a:extLst>
              <a:ext uri="{FF2B5EF4-FFF2-40B4-BE49-F238E27FC236}">
                <a16:creationId xmlns:a16="http://schemas.microsoft.com/office/drawing/2014/main" id="{3B4BADA7-F2CB-5FB3-AB34-495373AC8D4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CF3D7C8-4A0B-474B-54E3-B2DAF01442F7}"/>
              </a:ext>
            </a:extLst>
          </p:cNvPr>
          <p:cNvSpPr>
            <a:spLocks noGrp="1" noChangeArrowheads="1"/>
          </p:cNvSpPr>
          <p:nvPr>
            <p:ph type="sldNum" sz="quarter" idx="12"/>
          </p:nvPr>
        </p:nvSpPr>
        <p:spPr>
          <a:ln/>
        </p:spPr>
        <p:txBody>
          <a:bodyPr/>
          <a:lstStyle>
            <a:lvl1pPr>
              <a:defRPr/>
            </a:lvl1pPr>
          </a:lstStyle>
          <a:p>
            <a:fld id="{6027B40E-E020-49CE-BD01-E6FA5A95BDAD}" type="slidenum">
              <a:rPr lang="de-DE" altLang="de-DE"/>
              <a:pPr/>
              <a:t>‹Nr.›</a:t>
            </a:fld>
            <a:endParaRPr lang="de-DE" altLang="de-DE"/>
          </a:p>
        </p:txBody>
      </p:sp>
    </p:spTree>
    <p:extLst>
      <p:ext uri="{BB962C8B-B14F-4D97-AF65-F5344CB8AC3E}">
        <p14:creationId xmlns:p14="http://schemas.microsoft.com/office/powerpoint/2010/main" val="408624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9287F3A-1459-76E2-8675-610F4D066578}"/>
              </a:ext>
            </a:extLst>
          </p:cNvPr>
          <p:cNvSpPr>
            <a:spLocks noGrp="1" noChangeArrowheads="1"/>
          </p:cNvSpPr>
          <p:nvPr>
            <p:ph type="dt" sz="half" idx="10"/>
          </p:nvPr>
        </p:nvSpPr>
        <p:spPr>
          <a:ln/>
        </p:spPr>
        <p:txBody>
          <a:bodyPr/>
          <a:lstStyle>
            <a:lvl1pPr>
              <a:defRPr/>
            </a:lvl1pPr>
          </a:lstStyle>
          <a:p>
            <a:pPr>
              <a:defRPr/>
            </a:pPr>
            <a:fld id="{14E22B92-6598-4D99-A2BE-E21D794D3DD6}" type="datetime1">
              <a:rPr lang="de-DE" altLang="de-DE"/>
              <a:pPr>
                <a:defRPr/>
              </a:pPr>
              <a:t>15.02.2026</a:t>
            </a:fld>
            <a:endParaRPr lang="de-DE" altLang="de-DE"/>
          </a:p>
        </p:txBody>
      </p:sp>
      <p:sp>
        <p:nvSpPr>
          <p:cNvPr id="5" name="Rectangle 5">
            <a:extLst>
              <a:ext uri="{FF2B5EF4-FFF2-40B4-BE49-F238E27FC236}">
                <a16:creationId xmlns:a16="http://schemas.microsoft.com/office/drawing/2014/main" id="{4599ACA2-4D79-9151-6398-A649C5A9279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3A8DB2C3-2C96-0511-B449-6D9CAEBC9A40}"/>
              </a:ext>
            </a:extLst>
          </p:cNvPr>
          <p:cNvSpPr>
            <a:spLocks noGrp="1" noChangeArrowheads="1"/>
          </p:cNvSpPr>
          <p:nvPr>
            <p:ph type="sldNum" sz="quarter" idx="12"/>
          </p:nvPr>
        </p:nvSpPr>
        <p:spPr>
          <a:ln/>
        </p:spPr>
        <p:txBody>
          <a:bodyPr/>
          <a:lstStyle>
            <a:lvl1pPr>
              <a:defRPr/>
            </a:lvl1pPr>
          </a:lstStyle>
          <a:p>
            <a:fld id="{730BEC51-EB91-49D0-AA01-4AF758C7D608}" type="slidenum">
              <a:rPr lang="de-DE" altLang="de-DE"/>
              <a:pPr/>
              <a:t>‹Nr.›</a:t>
            </a:fld>
            <a:endParaRPr lang="de-DE" altLang="de-DE"/>
          </a:p>
        </p:txBody>
      </p:sp>
    </p:spTree>
    <p:extLst>
      <p:ext uri="{BB962C8B-B14F-4D97-AF65-F5344CB8AC3E}">
        <p14:creationId xmlns:p14="http://schemas.microsoft.com/office/powerpoint/2010/main" val="115512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5035"/>
            <a:ext cx="2057400" cy="5850731"/>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5035"/>
            <a:ext cx="5969000" cy="5850731"/>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A1F9F6C6-728E-8A8E-B3CE-E6693F15F466}"/>
              </a:ext>
            </a:extLst>
          </p:cNvPr>
          <p:cNvSpPr>
            <a:spLocks noGrp="1" noChangeArrowheads="1"/>
          </p:cNvSpPr>
          <p:nvPr>
            <p:ph type="dt" sz="half" idx="10"/>
          </p:nvPr>
        </p:nvSpPr>
        <p:spPr>
          <a:ln/>
        </p:spPr>
        <p:txBody>
          <a:bodyPr/>
          <a:lstStyle>
            <a:lvl1pPr>
              <a:defRPr/>
            </a:lvl1pPr>
          </a:lstStyle>
          <a:p>
            <a:pPr>
              <a:defRPr/>
            </a:pPr>
            <a:fld id="{F1592B3B-04CC-4375-9C6A-FFFF371AC54C}" type="datetime1">
              <a:rPr lang="de-DE" altLang="de-DE"/>
              <a:pPr>
                <a:defRPr/>
              </a:pPr>
              <a:t>15.02.2026</a:t>
            </a:fld>
            <a:endParaRPr lang="de-DE" altLang="de-DE"/>
          </a:p>
        </p:txBody>
      </p:sp>
      <p:sp>
        <p:nvSpPr>
          <p:cNvPr id="5" name="Rectangle 5">
            <a:extLst>
              <a:ext uri="{FF2B5EF4-FFF2-40B4-BE49-F238E27FC236}">
                <a16:creationId xmlns:a16="http://schemas.microsoft.com/office/drawing/2014/main" id="{8D6E0DFD-D676-DCB5-47C8-EDF14981BF3E}"/>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2D48CFF5-2189-649C-751D-33CB5287C8D7}"/>
              </a:ext>
            </a:extLst>
          </p:cNvPr>
          <p:cNvSpPr>
            <a:spLocks noGrp="1" noChangeArrowheads="1"/>
          </p:cNvSpPr>
          <p:nvPr>
            <p:ph type="sldNum" sz="quarter" idx="12"/>
          </p:nvPr>
        </p:nvSpPr>
        <p:spPr>
          <a:ln/>
        </p:spPr>
        <p:txBody>
          <a:bodyPr/>
          <a:lstStyle>
            <a:lvl1pPr>
              <a:defRPr/>
            </a:lvl1pPr>
          </a:lstStyle>
          <a:p>
            <a:fld id="{81B09E2C-4A78-47B3-9332-1684F78342B2}" type="slidenum">
              <a:rPr lang="de-DE" altLang="de-DE"/>
              <a:pPr/>
              <a:t>‹Nr.›</a:t>
            </a:fld>
            <a:endParaRPr lang="de-DE" altLang="de-DE"/>
          </a:p>
        </p:txBody>
      </p:sp>
    </p:spTree>
    <p:extLst>
      <p:ext uri="{BB962C8B-B14F-4D97-AF65-F5344CB8AC3E}">
        <p14:creationId xmlns:p14="http://schemas.microsoft.com/office/powerpoint/2010/main" val="121522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5035"/>
            <a:ext cx="8229600" cy="585073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E5FD6B12-41C0-AECE-6188-DAA9DCB7035A}"/>
              </a:ext>
            </a:extLst>
          </p:cNvPr>
          <p:cNvSpPr>
            <a:spLocks noGrp="1" noChangeArrowheads="1"/>
          </p:cNvSpPr>
          <p:nvPr>
            <p:ph type="dt" sz="half" idx="10"/>
          </p:nvPr>
        </p:nvSpPr>
        <p:spPr>
          <a:ln/>
        </p:spPr>
        <p:txBody>
          <a:bodyPr/>
          <a:lstStyle>
            <a:lvl1pPr>
              <a:defRPr/>
            </a:lvl1pPr>
          </a:lstStyle>
          <a:p>
            <a:pPr>
              <a:defRPr/>
            </a:pPr>
            <a:fld id="{D52BDDF0-9FC1-419B-8062-35DA7CD8809C}" type="datetime1">
              <a:rPr lang="de-DE" altLang="de-DE"/>
              <a:pPr>
                <a:defRPr/>
              </a:pPr>
              <a:t>15.02.2026</a:t>
            </a:fld>
            <a:endParaRPr lang="de-DE" altLang="de-DE"/>
          </a:p>
        </p:txBody>
      </p:sp>
      <p:sp>
        <p:nvSpPr>
          <p:cNvPr id="4" name="Rectangle 5">
            <a:extLst>
              <a:ext uri="{FF2B5EF4-FFF2-40B4-BE49-F238E27FC236}">
                <a16:creationId xmlns:a16="http://schemas.microsoft.com/office/drawing/2014/main" id="{BF1A9E5B-D021-30AC-17A2-28E72B81072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1A0E11EB-8E97-F56A-A1AF-6E67D3689548}"/>
              </a:ext>
            </a:extLst>
          </p:cNvPr>
          <p:cNvSpPr>
            <a:spLocks noGrp="1" noChangeArrowheads="1"/>
          </p:cNvSpPr>
          <p:nvPr>
            <p:ph type="sldNum" sz="quarter" idx="12"/>
          </p:nvPr>
        </p:nvSpPr>
        <p:spPr>
          <a:ln/>
        </p:spPr>
        <p:txBody>
          <a:bodyPr/>
          <a:lstStyle>
            <a:lvl1pPr>
              <a:defRPr/>
            </a:lvl1pPr>
          </a:lstStyle>
          <a:p>
            <a:fld id="{920B9BFD-CDB3-4433-A9F9-76B65A6CAC2A}" type="slidenum">
              <a:rPr lang="de-DE" altLang="de-DE"/>
              <a:pPr/>
              <a:t>‹Nr.›</a:t>
            </a:fld>
            <a:endParaRPr lang="de-DE" altLang="de-DE"/>
          </a:p>
        </p:txBody>
      </p:sp>
    </p:spTree>
    <p:extLst>
      <p:ext uri="{BB962C8B-B14F-4D97-AF65-F5344CB8AC3E}">
        <p14:creationId xmlns:p14="http://schemas.microsoft.com/office/powerpoint/2010/main" val="276952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1BFD360-30A0-8DBD-ECDE-2392212C99DB}"/>
              </a:ext>
            </a:extLst>
          </p:cNvPr>
          <p:cNvSpPr>
            <a:spLocks noGrp="1" noChangeArrowheads="1"/>
          </p:cNvSpPr>
          <p:nvPr>
            <p:ph type="dt" sz="half" idx="10"/>
          </p:nvPr>
        </p:nvSpPr>
        <p:spPr>
          <a:ln/>
        </p:spPr>
        <p:txBody>
          <a:bodyPr/>
          <a:lstStyle>
            <a:lvl1pPr>
              <a:defRPr/>
            </a:lvl1pPr>
          </a:lstStyle>
          <a:p>
            <a:pPr>
              <a:defRPr/>
            </a:pPr>
            <a:fld id="{C1B69997-2E3E-4E52-9CA1-3BF4C7F1332D}" type="datetime1">
              <a:rPr lang="de-DE" altLang="de-DE"/>
              <a:pPr>
                <a:defRPr/>
              </a:pPr>
              <a:t>15.02.2026</a:t>
            </a:fld>
            <a:endParaRPr lang="de-DE" altLang="de-DE"/>
          </a:p>
        </p:txBody>
      </p:sp>
      <p:sp>
        <p:nvSpPr>
          <p:cNvPr id="5" name="Rectangle 5">
            <a:extLst>
              <a:ext uri="{FF2B5EF4-FFF2-40B4-BE49-F238E27FC236}">
                <a16:creationId xmlns:a16="http://schemas.microsoft.com/office/drawing/2014/main" id="{AFDFE3E6-350C-F37C-35D3-C1A6C004F7D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79927371-AAB9-6191-9A08-47E38F6106D1}"/>
              </a:ext>
            </a:extLst>
          </p:cNvPr>
          <p:cNvSpPr>
            <a:spLocks noGrp="1" noChangeArrowheads="1"/>
          </p:cNvSpPr>
          <p:nvPr>
            <p:ph type="sldNum" sz="quarter" idx="12"/>
          </p:nvPr>
        </p:nvSpPr>
        <p:spPr>
          <a:ln/>
        </p:spPr>
        <p:txBody>
          <a:bodyPr/>
          <a:lstStyle>
            <a:lvl1pPr>
              <a:defRPr/>
            </a:lvl1pPr>
          </a:lstStyle>
          <a:p>
            <a:fld id="{4CB40514-3955-45F5-8FD7-47082C5875AD}" type="slidenum">
              <a:rPr lang="de-DE" altLang="de-DE"/>
              <a:pPr/>
              <a:t>‹Nr.›</a:t>
            </a:fld>
            <a:endParaRPr lang="de-DE" altLang="de-DE"/>
          </a:p>
        </p:txBody>
      </p:sp>
    </p:spTree>
    <p:extLst>
      <p:ext uri="{BB962C8B-B14F-4D97-AF65-F5344CB8AC3E}">
        <p14:creationId xmlns:p14="http://schemas.microsoft.com/office/powerpoint/2010/main" val="189084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B66AA14D-B9E9-3DA0-658D-2B17E36A7570}"/>
              </a:ext>
            </a:extLst>
          </p:cNvPr>
          <p:cNvSpPr>
            <a:spLocks noGrp="1" noChangeArrowheads="1"/>
          </p:cNvSpPr>
          <p:nvPr>
            <p:ph type="dt" sz="half" idx="10"/>
          </p:nvPr>
        </p:nvSpPr>
        <p:spPr>
          <a:ln/>
        </p:spPr>
        <p:txBody>
          <a:bodyPr/>
          <a:lstStyle>
            <a:lvl1pPr>
              <a:defRPr/>
            </a:lvl1pPr>
          </a:lstStyle>
          <a:p>
            <a:pPr>
              <a:defRPr/>
            </a:pPr>
            <a:fld id="{A27EEB67-B4BB-4D13-AF91-89DE6709E0E9}" type="datetime1">
              <a:rPr lang="de-DE" altLang="de-DE"/>
              <a:pPr>
                <a:defRPr/>
              </a:pPr>
              <a:t>15.02.2026</a:t>
            </a:fld>
            <a:endParaRPr lang="de-DE" altLang="de-DE"/>
          </a:p>
        </p:txBody>
      </p:sp>
      <p:sp>
        <p:nvSpPr>
          <p:cNvPr id="5" name="Rectangle 5">
            <a:extLst>
              <a:ext uri="{FF2B5EF4-FFF2-40B4-BE49-F238E27FC236}">
                <a16:creationId xmlns:a16="http://schemas.microsoft.com/office/drawing/2014/main" id="{4106FB33-ED6B-BCBD-0D5B-903B4E2D6BD4}"/>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46C920D-069C-E792-5563-BB1034BBD424}"/>
              </a:ext>
            </a:extLst>
          </p:cNvPr>
          <p:cNvSpPr>
            <a:spLocks noGrp="1" noChangeArrowheads="1"/>
          </p:cNvSpPr>
          <p:nvPr>
            <p:ph type="sldNum" sz="quarter" idx="12"/>
          </p:nvPr>
        </p:nvSpPr>
        <p:spPr>
          <a:ln/>
        </p:spPr>
        <p:txBody>
          <a:bodyPr/>
          <a:lstStyle>
            <a:lvl1pPr>
              <a:defRPr/>
            </a:lvl1pPr>
          </a:lstStyle>
          <a:p>
            <a:fld id="{C0C5BE17-BF47-4E81-9482-312AD80FB788}" type="slidenum">
              <a:rPr lang="de-DE" altLang="de-DE"/>
              <a:pPr/>
              <a:t>‹Nr.›</a:t>
            </a:fld>
            <a:endParaRPr lang="de-DE" altLang="de-DE"/>
          </a:p>
        </p:txBody>
      </p:sp>
    </p:spTree>
    <p:extLst>
      <p:ext uri="{BB962C8B-B14F-4D97-AF65-F5344CB8AC3E}">
        <p14:creationId xmlns:p14="http://schemas.microsoft.com/office/powerpoint/2010/main" val="13476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A786C1BA-9BA4-03AF-EFC6-9E485C6A9310}"/>
              </a:ext>
            </a:extLst>
          </p:cNvPr>
          <p:cNvSpPr>
            <a:spLocks noGrp="1" noChangeArrowheads="1"/>
          </p:cNvSpPr>
          <p:nvPr>
            <p:ph type="dt" sz="half" idx="10"/>
          </p:nvPr>
        </p:nvSpPr>
        <p:spPr>
          <a:ln/>
        </p:spPr>
        <p:txBody>
          <a:bodyPr/>
          <a:lstStyle>
            <a:lvl1pPr>
              <a:defRPr/>
            </a:lvl1pPr>
          </a:lstStyle>
          <a:p>
            <a:pPr>
              <a:defRPr/>
            </a:pPr>
            <a:fld id="{209B5683-8E37-4927-BDC5-B39208E20FA8}" type="datetime1">
              <a:rPr lang="de-DE" altLang="de-DE"/>
              <a:pPr>
                <a:defRPr/>
              </a:pPr>
              <a:t>15.02.2026</a:t>
            </a:fld>
            <a:endParaRPr lang="de-DE" altLang="de-DE"/>
          </a:p>
        </p:txBody>
      </p:sp>
      <p:sp>
        <p:nvSpPr>
          <p:cNvPr id="6" name="Rectangle 5">
            <a:extLst>
              <a:ext uri="{FF2B5EF4-FFF2-40B4-BE49-F238E27FC236}">
                <a16:creationId xmlns:a16="http://schemas.microsoft.com/office/drawing/2014/main" id="{E5D636C7-6AA4-FB5E-011D-6F0AE9FBF31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E7BE898F-702A-D7DA-4B15-455EF2328976}"/>
              </a:ext>
            </a:extLst>
          </p:cNvPr>
          <p:cNvSpPr>
            <a:spLocks noGrp="1" noChangeArrowheads="1"/>
          </p:cNvSpPr>
          <p:nvPr>
            <p:ph type="sldNum" sz="quarter" idx="12"/>
          </p:nvPr>
        </p:nvSpPr>
        <p:spPr>
          <a:ln/>
        </p:spPr>
        <p:txBody>
          <a:bodyPr/>
          <a:lstStyle>
            <a:lvl1pPr>
              <a:defRPr/>
            </a:lvl1pPr>
          </a:lstStyle>
          <a:p>
            <a:fld id="{79AE9294-BC54-4982-8F77-9DC8263047C2}" type="slidenum">
              <a:rPr lang="de-DE" altLang="de-DE"/>
              <a:pPr/>
              <a:t>‹Nr.›</a:t>
            </a:fld>
            <a:endParaRPr lang="de-DE" altLang="de-DE"/>
          </a:p>
        </p:txBody>
      </p:sp>
    </p:spTree>
    <p:extLst>
      <p:ext uri="{BB962C8B-B14F-4D97-AF65-F5344CB8AC3E}">
        <p14:creationId xmlns:p14="http://schemas.microsoft.com/office/powerpoint/2010/main" val="140868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43C14EF4-D8EF-8131-2455-E65FD41B95F5}"/>
              </a:ext>
            </a:extLst>
          </p:cNvPr>
          <p:cNvSpPr>
            <a:spLocks noGrp="1" noChangeArrowheads="1"/>
          </p:cNvSpPr>
          <p:nvPr>
            <p:ph type="dt" sz="half" idx="10"/>
          </p:nvPr>
        </p:nvSpPr>
        <p:spPr>
          <a:ln/>
        </p:spPr>
        <p:txBody>
          <a:bodyPr/>
          <a:lstStyle>
            <a:lvl1pPr>
              <a:defRPr/>
            </a:lvl1pPr>
          </a:lstStyle>
          <a:p>
            <a:pPr>
              <a:defRPr/>
            </a:pPr>
            <a:fld id="{845C2237-A012-4FF1-9BA7-D977AE369B03}" type="datetime1">
              <a:rPr lang="de-DE" altLang="de-DE"/>
              <a:pPr>
                <a:defRPr/>
              </a:pPr>
              <a:t>15.02.2026</a:t>
            </a:fld>
            <a:endParaRPr lang="de-DE" altLang="de-DE"/>
          </a:p>
        </p:txBody>
      </p:sp>
      <p:sp>
        <p:nvSpPr>
          <p:cNvPr id="8" name="Rectangle 5">
            <a:extLst>
              <a:ext uri="{FF2B5EF4-FFF2-40B4-BE49-F238E27FC236}">
                <a16:creationId xmlns:a16="http://schemas.microsoft.com/office/drawing/2014/main" id="{5E9F5C27-0AA9-75DC-1B57-162BB66B6CBE}"/>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F2BD3AE2-1B4C-BEAB-E2E0-88BDAC1E4104}"/>
              </a:ext>
            </a:extLst>
          </p:cNvPr>
          <p:cNvSpPr>
            <a:spLocks noGrp="1" noChangeArrowheads="1"/>
          </p:cNvSpPr>
          <p:nvPr>
            <p:ph type="sldNum" sz="quarter" idx="12"/>
          </p:nvPr>
        </p:nvSpPr>
        <p:spPr>
          <a:ln/>
        </p:spPr>
        <p:txBody>
          <a:bodyPr/>
          <a:lstStyle>
            <a:lvl1pPr>
              <a:defRPr/>
            </a:lvl1pPr>
          </a:lstStyle>
          <a:p>
            <a:fld id="{A9CC2A99-00E4-4514-8E57-24BEE24FAFE2}" type="slidenum">
              <a:rPr lang="de-DE" altLang="de-DE"/>
              <a:pPr/>
              <a:t>‹Nr.›</a:t>
            </a:fld>
            <a:endParaRPr lang="de-DE" altLang="de-DE"/>
          </a:p>
        </p:txBody>
      </p:sp>
    </p:spTree>
    <p:extLst>
      <p:ext uri="{BB962C8B-B14F-4D97-AF65-F5344CB8AC3E}">
        <p14:creationId xmlns:p14="http://schemas.microsoft.com/office/powerpoint/2010/main" val="201850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56B8766B-8DD5-50BB-880C-1C3B82B193C7}"/>
              </a:ext>
            </a:extLst>
          </p:cNvPr>
          <p:cNvSpPr>
            <a:spLocks noGrp="1" noChangeArrowheads="1"/>
          </p:cNvSpPr>
          <p:nvPr>
            <p:ph type="dt" sz="half" idx="10"/>
          </p:nvPr>
        </p:nvSpPr>
        <p:spPr>
          <a:ln/>
        </p:spPr>
        <p:txBody>
          <a:bodyPr/>
          <a:lstStyle>
            <a:lvl1pPr>
              <a:defRPr/>
            </a:lvl1pPr>
          </a:lstStyle>
          <a:p>
            <a:pPr>
              <a:defRPr/>
            </a:pPr>
            <a:fld id="{C515215F-3D5E-4B66-8CF9-1088050F5108}" type="datetime1">
              <a:rPr lang="de-DE" altLang="de-DE"/>
              <a:pPr>
                <a:defRPr/>
              </a:pPr>
              <a:t>15.02.2026</a:t>
            </a:fld>
            <a:endParaRPr lang="de-DE" altLang="de-DE"/>
          </a:p>
        </p:txBody>
      </p:sp>
      <p:sp>
        <p:nvSpPr>
          <p:cNvPr id="4" name="Rectangle 5">
            <a:extLst>
              <a:ext uri="{FF2B5EF4-FFF2-40B4-BE49-F238E27FC236}">
                <a16:creationId xmlns:a16="http://schemas.microsoft.com/office/drawing/2014/main" id="{0DC496A9-EB2D-C4A4-3581-F91E21486C2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0A093AF0-41A5-E64A-6E1F-B3D5BD65CCD3}"/>
              </a:ext>
            </a:extLst>
          </p:cNvPr>
          <p:cNvSpPr>
            <a:spLocks noGrp="1" noChangeArrowheads="1"/>
          </p:cNvSpPr>
          <p:nvPr>
            <p:ph type="sldNum" sz="quarter" idx="12"/>
          </p:nvPr>
        </p:nvSpPr>
        <p:spPr>
          <a:ln/>
        </p:spPr>
        <p:txBody>
          <a:bodyPr/>
          <a:lstStyle>
            <a:lvl1pPr>
              <a:defRPr/>
            </a:lvl1pPr>
          </a:lstStyle>
          <a:p>
            <a:fld id="{531893A8-E4BB-425D-9FCF-8231E50A25FD}" type="slidenum">
              <a:rPr lang="de-DE" altLang="de-DE"/>
              <a:pPr/>
              <a:t>‹Nr.›</a:t>
            </a:fld>
            <a:endParaRPr lang="de-DE" altLang="de-DE"/>
          </a:p>
        </p:txBody>
      </p:sp>
    </p:spTree>
    <p:extLst>
      <p:ext uri="{BB962C8B-B14F-4D97-AF65-F5344CB8AC3E}">
        <p14:creationId xmlns:p14="http://schemas.microsoft.com/office/powerpoint/2010/main" val="250916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32B961-65AD-AE71-CCA4-5F5583FC2FDD}"/>
              </a:ext>
            </a:extLst>
          </p:cNvPr>
          <p:cNvSpPr>
            <a:spLocks noGrp="1" noChangeArrowheads="1"/>
          </p:cNvSpPr>
          <p:nvPr>
            <p:ph type="dt" sz="half" idx="10"/>
          </p:nvPr>
        </p:nvSpPr>
        <p:spPr>
          <a:ln/>
        </p:spPr>
        <p:txBody>
          <a:bodyPr/>
          <a:lstStyle>
            <a:lvl1pPr>
              <a:defRPr/>
            </a:lvl1pPr>
          </a:lstStyle>
          <a:p>
            <a:pPr>
              <a:defRPr/>
            </a:pPr>
            <a:fld id="{A8D0668F-8FB2-4B61-AAC6-5F3B9F6D93F4}" type="datetime1">
              <a:rPr lang="de-DE" altLang="de-DE"/>
              <a:pPr>
                <a:defRPr/>
              </a:pPr>
              <a:t>15.02.2026</a:t>
            </a:fld>
            <a:endParaRPr lang="de-DE" altLang="de-DE"/>
          </a:p>
        </p:txBody>
      </p:sp>
      <p:sp>
        <p:nvSpPr>
          <p:cNvPr id="3" name="Rectangle 5">
            <a:extLst>
              <a:ext uri="{FF2B5EF4-FFF2-40B4-BE49-F238E27FC236}">
                <a16:creationId xmlns:a16="http://schemas.microsoft.com/office/drawing/2014/main" id="{549AB2F0-444B-4583-FAF1-F6DF9D89466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A3372709-4BC1-8F5A-9400-E04198810830}"/>
              </a:ext>
            </a:extLst>
          </p:cNvPr>
          <p:cNvSpPr>
            <a:spLocks noGrp="1" noChangeArrowheads="1"/>
          </p:cNvSpPr>
          <p:nvPr>
            <p:ph type="sldNum" sz="quarter" idx="12"/>
          </p:nvPr>
        </p:nvSpPr>
        <p:spPr>
          <a:ln/>
        </p:spPr>
        <p:txBody>
          <a:bodyPr/>
          <a:lstStyle>
            <a:lvl1pPr>
              <a:defRPr/>
            </a:lvl1pPr>
          </a:lstStyle>
          <a:p>
            <a:fld id="{8576CE35-6087-4687-8449-F9DB098D5649}" type="slidenum">
              <a:rPr lang="de-DE" altLang="de-DE"/>
              <a:pPr/>
              <a:t>‹Nr.›</a:t>
            </a:fld>
            <a:endParaRPr lang="de-DE" altLang="de-DE"/>
          </a:p>
        </p:txBody>
      </p:sp>
    </p:spTree>
    <p:extLst>
      <p:ext uri="{BB962C8B-B14F-4D97-AF65-F5344CB8AC3E}">
        <p14:creationId xmlns:p14="http://schemas.microsoft.com/office/powerpoint/2010/main" val="352993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868293F3-F3A0-6D20-CEDD-143F07D0BBB7}"/>
              </a:ext>
            </a:extLst>
          </p:cNvPr>
          <p:cNvSpPr>
            <a:spLocks noGrp="1" noChangeArrowheads="1"/>
          </p:cNvSpPr>
          <p:nvPr>
            <p:ph type="dt" sz="half" idx="10"/>
          </p:nvPr>
        </p:nvSpPr>
        <p:spPr>
          <a:ln/>
        </p:spPr>
        <p:txBody>
          <a:bodyPr/>
          <a:lstStyle>
            <a:lvl1pPr>
              <a:defRPr/>
            </a:lvl1pPr>
          </a:lstStyle>
          <a:p>
            <a:pPr>
              <a:defRPr/>
            </a:pPr>
            <a:fld id="{823667E8-7D82-4F72-BED9-A1875CE5FA37}" type="datetime1">
              <a:rPr lang="de-DE" altLang="de-DE"/>
              <a:pPr>
                <a:defRPr/>
              </a:pPr>
              <a:t>15.02.2026</a:t>
            </a:fld>
            <a:endParaRPr lang="de-DE" altLang="de-DE"/>
          </a:p>
        </p:txBody>
      </p:sp>
      <p:sp>
        <p:nvSpPr>
          <p:cNvPr id="6" name="Rectangle 5">
            <a:extLst>
              <a:ext uri="{FF2B5EF4-FFF2-40B4-BE49-F238E27FC236}">
                <a16:creationId xmlns:a16="http://schemas.microsoft.com/office/drawing/2014/main" id="{E01DEA7C-2D0F-52EB-06C1-62023084D7E4}"/>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E0CA2BD2-FA66-563D-F38F-A96905129F9E}"/>
              </a:ext>
            </a:extLst>
          </p:cNvPr>
          <p:cNvSpPr>
            <a:spLocks noGrp="1" noChangeArrowheads="1"/>
          </p:cNvSpPr>
          <p:nvPr>
            <p:ph type="sldNum" sz="quarter" idx="12"/>
          </p:nvPr>
        </p:nvSpPr>
        <p:spPr>
          <a:ln/>
        </p:spPr>
        <p:txBody>
          <a:bodyPr/>
          <a:lstStyle>
            <a:lvl1pPr>
              <a:defRPr/>
            </a:lvl1pPr>
          </a:lstStyle>
          <a:p>
            <a:fld id="{20952745-E1CE-4E21-BDE6-B9B50D29A90C}" type="slidenum">
              <a:rPr lang="de-DE" altLang="de-DE"/>
              <a:pPr/>
              <a:t>‹Nr.›</a:t>
            </a:fld>
            <a:endParaRPr lang="de-DE" altLang="de-DE"/>
          </a:p>
        </p:txBody>
      </p:sp>
    </p:spTree>
    <p:extLst>
      <p:ext uri="{BB962C8B-B14F-4D97-AF65-F5344CB8AC3E}">
        <p14:creationId xmlns:p14="http://schemas.microsoft.com/office/powerpoint/2010/main" val="403479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7F0EFD80-FF3F-F3A8-4469-A891BE919EFF}"/>
              </a:ext>
            </a:extLst>
          </p:cNvPr>
          <p:cNvSpPr>
            <a:spLocks noGrp="1" noChangeArrowheads="1"/>
          </p:cNvSpPr>
          <p:nvPr>
            <p:ph type="dt" sz="half" idx="10"/>
          </p:nvPr>
        </p:nvSpPr>
        <p:spPr>
          <a:ln/>
        </p:spPr>
        <p:txBody>
          <a:bodyPr/>
          <a:lstStyle>
            <a:lvl1pPr>
              <a:defRPr/>
            </a:lvl1pPr>
          </a:lstStyle>
          <a:p>
            <a:pPr>
              <a:defRPr/>
            </a:pPr>
            <a:fld id="{55709351-7FD2-4905-A1F4-7965CBF27874}" type="datetime1">
              <a:rPr lang="de-DE" altLang="de-DE"/>
              <a:pPr>
                <a:defRPr/>
              </a:pPr>
              <a:t>15.02.2026</a:t>
            </a:fld>
            <a:endParaRPr lang="de-DE" altLang="de-DE"/>
          </a:p>
        </p:txBody>
      </p:sp>
      <p:sp>
        <p:nvSpPr>
          <p:cNvPr id="6" name="Rectangle 5">
            <a:extLst>
              <a:ext uri="{FF2B5EF4-FFF2-40B4-BE49-F238E27FC236}">
                <a16:creationId xmlns:a16="http://schemas.microsoft.com/office/drawing/2014/main" id="{37D71709-721E-AA74-5F78-D94557212C5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C7071E00-4028-F744-0CA1-677C360503EA}"/>
              </a:ext>
            </a:extLst>
          </p:cNvPr>
          <p:cNvSpPr>
            <a:spLocks noGrp="1" noChangeArrowheads="1"/>
          </p:cNvSpPr>
          <p:nvPr>
            <p:ph type="sldNum" sz="quarter" idx="12"/>
          </p:nvPr>
        </p:nvSpPr>
        <p:spPr>
          <a:ln/>
        </p:spPr>
        <p:txBody>
          <a:bodyPr/>
          <a:lstStyle>
            <a:lvl1pPr>
              <a:defRPr/>
            </a:lvl1pPr>
          </a:lstStyle>
          <a:p>
            <a:fld id="{0AD378BF-6DC3-4F6C-ADE6-535AA13C0B54}" type="slidenum">
              <a:rPr lang="de-DE" altLang="de-DE"/>
              <a:pPr/>
              <a:t>‹Nr.›</a:t>
            </a:fld>
            <a:endParaRPr lang="de-DE" altLang="de-DE"/>
          </a:p>
        </p:txBody>
      </p:sp>
    </p:spTree>
    <p:extLst>
      <p:ext uri="{BB962C8B-B14F-4D97-AF65-F5344CB8AC3E}">
        <p14:creationId xmlns:p14="http://schemas.microsoft.com/office/powerpoint/2010/main" val="138004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75441B-372A-3678-AD85-C9A27C09A27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68FDC7C2-A358-240B-815B-13CD6D18D36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C3B6C5E2-0D5F-C1D4-B37D-82DB441470B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921DEA41-949D-4B0E-A9A8-EF25AFDC5F2C}" type="datetime1">
              <a:rPr lang="de-DE" altLang="de-DE"/>
              <a:pPr>
                <a:defRPr/>
              </a:pPr>
              <a:t>15.02.2026</a:t>
            </a:fld>
            <a:endParaRPr lang="de-DE" altLang="de-DE"/>
          </a:p>
        </p:txBody>
      </p:sp>
      <p:sp>
        <p:nvSpPr>
          <p:cNvPr id="1029" name="Rectangle 5">
            <a:extLst>
              <a:ext uri="{FF2B5EF4-FFF2-40B4-BE49-F238E27FC236}">
                <a16:creationId xmlns:a16="http://schemas.microsoft.com/office/drawing/2014/main" id="{C307AF45-E78E-B1A3-1F0B-7DB9AD38E8C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de-DE" altLang="de-DE"/>
          </a:p>
        </p:txBody>
      </p:sp>
      <p:sp>
        <p:nvSpPr>
          <p:cNvPr id="1030" name="Rectangle 6">
            <a:extLst>
              <a:ext uri="{FF2B5EF4-FFF2-40B4-BE49-F238E27FC236}">
                <a16:creationId xmlns:a16="http://schemas.microsoft.com/office/drawing/2014/main" id="{421E1CB1-A04B-DE48-AD9D-355E78EF51B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E6F605A-17F1-4FAE-81AB-819BB19D2706}"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emf"/><Relationship Id="rId2" Type="http://schemas.openxmlformats.org/officeDocument/2006/relationships/oleObject" Target="../embeddings/oleObject10.bin"/><Relationship Id="rId1" Type="http://schemas.openxmlformats.org/officeDocument/2006/relationships/slideLayout" Target="../slideLayouts/slideLayout1.xml"/><Relationship Id="rId6" Type="http://schemas.openxmlformats.org/officeDocument/2006/relationships/oleObject" Target="../embeddings/oleObject12.bin"/><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5.bin"/><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16.bin"/><Relationship Id="rId1" Type="http://schemas.openxmlformats.org/officeDocument/2006/relationships/slideLayout" Target="../slideLayouts/slideLayout1.xml"/><Relationship Id="rId6" Type="http://schemas.openxmlformats.org/officeDocument/2006/relationships/oleObject" Target="../embeddings/oleObject18.bin"/><Relationship Id="rId5" Type="http://schemas.openxmlformats.org/officeDocument/2006/relationships/image" Target="../media/image38.wmf"/><Relationship Id="rId4"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9.bin"/><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0.bin"/><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21.bin"/><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22.bin"/><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3.bin"/><Relationship Id="rId1" Type="http://schemas.openxmlformats.org/officeDocument/2006/relationships/slideLayout" Target="../slideLayouts/slideLayout1.xml"/><Relationship Id="rId5" Type="http://schemas.openxmlformats.org/officeDocument/2006/relationships/image" Target="../media/image47.wmf"/><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25.bin"/><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26.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9268A6BD-B57A-1587-25EA-A1E720C4DAE7}"/>
              </a:ext>
            </a:extLst>
          </p:cNvPr>
          <p:cNvSpPr>
            <a:spLocks noGrp="1" noChangeArrowheads="1"/>
          </p:cNvSpPr>
          <p:nvPr>
            <p:ph type="subTitle" idx="1"/>
          </p:nvPr>
        </p:nvSpPr>
        <p:spPr>
          <a:xfrm>
            <a:off x="0" y="1484313"/>
            <a:ext cx="9144000" cy="1836737"/>
          </a:xfrm>
        </p:spPr>
        <p:txBody>
          <a:bodyPr/>
          <a:lstStyle/>
          <a:p>
            <a:pPr algn="l" eaLnBrk="1" hangingPunct="1">
              <a:lnSpc>
                <a:spcPct val="90000"/>
              </a:lnSpc>
            </a:pPr>
            <a:r>
              <a:rPr lang="de-DE" altLang="de-DE" sz="2400"/>
              <a:t>Terminmanagement ist eine der drei Säulen des Bauprojektmanagements: </a:t>
            </a:r>
          </a:p>
          <a:p>
            <a:pPr algn="l" eaLnBrk="1" hangingPunct="1">
              <a:lnSpc>
                <a:spcPct val="90000"/>
              </a:lnSpc>
            </a:pPr>
            <a:r>
              <a:rPr lang="de-DE" altLang="de-DE" sz="2400" b="1">
                <a:solidFill>
                  <a:srgbClr val="FF0000"/>
                </a:solidFill>
              </a:rPr>
              <a:t>Kosten, Termine und Qualität</a:t>
            </a:r>
            <a:r>
              <a:rPr lang="de-DE" altLang="de-DE" sz="2400"/>
              <a:t> </a:t>
            </a:r>
          </a:p>
          <a:p>
            <a:pPr algn="l" eaLnBrk="1" hangingPunct="1">
              <a:lnSpc>
                <a:spcPct val="90000"/>
              </a:lnSpc>
            </a:pPr>
            <a:r>
              <a:rPr lang="de-DE" altLang="de-DE" sz="2400"/>
              <a:t>und gehört zum Kernwissen eines jeden ein Bauwerk planenden und realisierenden Architekten und Bauingenieurs </a:t>
            </a:r>
          </a:p>
        </p:txBody>
      </p:sp>
      <p:sp>
        <p:nvSpPr>
          <p:cNvPr id="2051" name="Rectangle 7">
            <a:extLst>
              <a:ext uri="{FF2B5EF4-FFF2-40B4-BE49-F238E27FC236}">
                <a16:creationId xmlns:a16="http://schemas.microsoft.com/office/drawing/2014/main" id="{9FEFEA47-74AB-9CF5-1599-2C290ED8CCBC}"/>
              </a:ext>
            </a:extLst>
          </p:cNvPr>
          <p:cNvSpPr>
            <a:spLocks noGrp="1" noChangeArrowheads="1"/>
          </p:cNvSpPr>
          <p:nvPr>
            <p:ph type="ctrTitle"/>
          </p:nvPr>
        </p:nvSpPr>
        <p:spPr>
          <a:xfrm>
            <a:off x="-17463" y="0"/>
            <a:ext cx="9144001" cy="1557338"/>
          </a:xfrm>
          <a:noFill/>
        </p:spPr>
        <p:txBody>
          <a:bodyPr/>
          <a:lstStyle/>
          <a:p>
            <a:pPr algn="l" eaLnBrk="1" hangingPunct="1">
              <a:lnSpc>
                <a:spcPct val="85000"/>
              </a:lnSpc>
            </a:pPr>
            <a:r>
              <a:rPr lang="de-DE" altLang="de-DE" sz="3200" b="1" i="1"/>
              <a:t>Terminplanung – oder besser </a:t>
            </a:r>
            <a:r>
              <a:rPr lang="de-DE" altLang="de-DE" sz="3200" b="1" i="1">
                <a:solidFill>
                  <a:srgbClr val="FF0000"/>
                </a:solidFill>
              </a:rPr>
              <a:t>Terminmanagement und </a:t>
            </a:r>
            <a:br>
              <a:rPr lang="de-DE" altLang="de-DE" sz="3200" b="1" i="1">
                <a:solidFill>
                  <a:srgbClr val="FF0000"/>
                </a:solidFill>
              </a:rPr>
            </a:br>
            <a:r>
              <a:rPr lang="de-DE" altLang="de-DE" sz="3200" b="1" i="1">
                <a:solidFill>
                  <a:srgbClr val="FF0000"/>
                </a:solidFill>
              </a:rPr>
              <a:t>Koordination der Projektabläufe</a:t>
            </a:r>
            <a:r>
              <a:rPr lang="de-DE" altLang="de-DE" sz="3200">
                <a:solidFill>
                  <a:srgbClr val="FF0000"/>
                </a:solidFill>
              </a:rPr>
              <a:t> </a:t>
            </a:r>
          </a:p>
        </p:txBody>
      </p:sp>
      <p:pic>
        <p:nvPicPr>
          <p:cNvPr id="2052" name="Bild 3">
            <a:extLst>
              <a:ext uri="{FF2B5EF4-FFF2-40B4-BE49-F238E27FC236}">
                <a16:creationId xmlns:a16="http://schemas.microsoft.com/office/drawing/2014/main" id="{96FB5B2A-FB18-50A7-A840-3F4C9A8BA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443288"/>
            <a:ext cx="583723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feld 1">
            <a:extLst>
              <a:ext uri="{FF2B5EF4-FFF2-40B4-BE49-F238E27FC236}">
                <a16:creationId xmlns:a16="http://schemas.microsoft.com/office/drawing/2014/main" id="{16FC7514-99C0-A472-2987-6C0D839CB1E6}"/>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054" name="Foliennummernplatzhalter 2">
            <a:extLst>
              <a:ext uri="{FF2B5EF4-FFF2-40B4-BE49-F238E27FC236}">
                <a16:creationId xmlns:a16="http://schemas.microsoft.com/office/drawing/2014/main" id="{DCCA0D29-DDA8-AE34-286B-ACDC0F43A8C7}"/>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E9EEF8A-DA1E-4D75-9D10-43193459224F}" type="slidenum">
              <a:rPr lang="de-DE" altLang="de-DE" sz="1200"/>
              <a:pPr eaLnBrk="1" hangingPunct="1">
                <a:spcBef>
                  <a:spcPct val="0"/>
                </a:spcBef>
                <a:buFontTx/>
                <a:buNone/>
              </a:pPr>
              <a:t>1</a:t>
            </a:fld>
            <a:endParaRPr lang="de-DE" altLang="de-DE"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AF0B310-1238-2B92-9D41-A83F3399EE65}"/>
              </a:ext>
            </a:extLst>
          </p:cNvPr>
          <p:cNvSpPr>
            <a:spLocks noGrp="1" noChangeArrowheads="1"/>
          </p:cNvSpPr>
          <p:nvPr>
            <p:ph type="title"/>
          </p:nvPr>
        </p:nvSpPr>
        <p:spPr>
          <a:xfrm>
            <a:off x="0" y="0"/>
            <a:ext cx="9144000" cy="549275"/>
          </a:xfrm>
        </p:spPr>
        <p:txBody>
          <a:bodyPr/>
          <a:lstStyle/>
          <a:p>
            <a:pPr algn="l" eaLnBrk="1" hangingPunct="1"/>
            <a:r>
              <a:rPr lang="de-DE" altLang="de-DE" sz="2400" b="1" i="1"/>
              <a:t>Terminplanung intern und extern</a:t>
            </a:r>
            <a:r>
              <a:rPr lang="de-DE" altLang="de-DE" sz="4800" i="1"/>
              <a:t> </a:t>
            </a:r>
          </a:p>
        </p:txBody>
      </p:sp>
      <p:sp>
        <p:nvSpPr>
          <p:cNvPr id="73731" name="Rectangle 3">
            <a:extLst>
              <a:ext uri="{FF2B5EF4-FFF2-40B4-BE49-F238E27FC236}">
                <a16:creationId xmlns:a16="http://schemas.microsoft.com/office/drawing/2014/main" id="{DD72687E-B966-F225-2705-AFE0EEB6866D}"/>
              </a:ext>
            </a:extLst>
          </p:cNvPr>
          <p:cNvSpPr>
            <a:spLocks noGrp="1" noChangeArrowheads="1"/>
          </p:cNvSpPr>
          <p:nvPr>
            <p:ph type="body" idx="1"/>
          </p:nvPr>
        </p:nvSpPr>
        <p:spPr>
          <a:xfrm>
            <a:off x="444500" y="890588"/>
            <a:ext cx="8229600" cy="5184775"/>
          </a:xfrm>
        </p:spPr>
        <p:txBody>
          <a:bodyPr/>
          <a:lstStyle/>
          <a:p>
            <a:pPr eaLnBrk="1" hangingPunct="1">
              <a:lnSpc>
                <a:spcPct val="80000"/>
              </a:lnSpc>
              <a:defRPr/>
            </a:pPr>
            <a:r>
              <a:rPr lang="de-DE" altLang="de-DE" sz="2000" dirty="0"/>
              <a:t>Für die</a:t>
            </a:r>
            <a:r>
              <a:rPr lang="de-DE" altLang="de-DE" sz="2000" b="1" dirty="0"/>
              <a:t> </a:t>
            </a:r>
            <a:r>
              <a:rPr lang="de-DE" altLang="de-DE" sz="2000" b="1" dirty="0">
                <a:solidFill>
                  <a:srgbClr val="FF0000"/>
                </a:solidFill>
              </a:rPr>
              <a:t>Abwicklung der Planungsphase</a:t>
            </a:r>
            <a:r>
              <a:rPr lang="de-DE" altLang="de-DE" sz="2000" dirty="0"/>
              <a:t> sowie für die</a:t>
            </a:r>
            <a:r>
              <a:rPr lang="de-DE" altLang="de-DE" sz="2000" b="1" dirty="0"/>
              <a:t> </a:t>
            </a:r>
            <a:r>
              <a:rPr lang="de-DE" altLang="de-DE" sz="2000" b="1" dirty="0">
                <a:solidFill>
                  <a:srgbClr val="FF0000"/>
                </a:solidFill>
              </a:rPr>
              <a:t>Realisierung</a:t>
            </a:r>
            <a:r>
              <a:rPr lang="de-DE" altLang="de-DE" sz="2000" dirty="0"/>
              <a:t> werden in der </a:t>
            </a:r>
            <a:r>
              <a:rPr lang="de-DE" altLang="de-DE" sz="2000" b="1" dirty="0"/>
              <a:t>HOAI:2013 </a:t>
            </a:r>
            <a:r>
              <a:rPr lang="de-DE" altLang="de-DE" sz="2000" b="1" dirty="0">
                <a:solidFill>
                  <a:srgbClr val="3366FF"/>
                </a:solidFill>
              </a:rPr>
              <a:t>Terminpläne</a:t>
            </a:r>
            <a:r>
              <a:rPr lang="de-DE" altLang="de-DE" sz="2000" dirty="0"/>
              <a:t> gefordert, die den Leistungsphasen entsprechend fortzuschreiben sind. </a:t>
            </a:r>
          </a:p>
          <a:p>
            <a:pPr marL="0" indent="0" eaLnBrk="1" hangingPunct="1">
              <a:lnSpc>
                <a:spcPct val="80000"/>
              </a:lnSpc>
              <a:buFontTx/>
              <a:buNone/>
              <a:defRPr/>
            </a:pPr>
            <a:endParaRPr lang="de-DE" altLang="de-DE" sz="2000" dirty="0"/>
          </a:p>
          <a:p>
            <a:pPr eaLnBrk="1" hangingPunct="1">
              <a:lnSpc>
                <a:spcPct val="80000"/>
              </a:lnSpc>
              <a:defRPr/>
            </a:pPr>
            <a:r>
              <a:rPr lang="de-DE" altLang="de-DE" sz="2000" dirty="0"/>
              <a:t>Damit soll erreicht werden, dass Zeichnungen und Ausschreibungen </a:t>
            </a:r>
            <a:r>
              <a:rPr lang="de-DE" altLang="de-DE" sz="2000" b="1" dirty="0">
                <a:solidFill>
                  <a:srgbClr val="FF0000"/>
                </a:solidFill>
              </a:rPr>
              <a:t>rechtzeitig</a:t>
            </a:r>
            <a:r>
              <a:rPr lang="de-DE" altLang="de-DE" sz="2000" dirty="0"/>
              <a:t> fertig gestellt werden, um sie für die Angebotsphase von ausführenden Firmen</a:t>
            </a:r>
            <a:r>
              <a:rPr lang="de-DE" altLang="de-DE" sz="2000" b="1" dirty="0"/>
              <a:t> </a:t>
            </a:r>
            <a:r>
              <a:rPr lang="de-DE" altLang="de-DE" sz="2000" b="1" dirty="0">
                <a:solidFill>
                  <a:srgbClr val="FF0000"/>
                </a:solidFill>
              </a:rPr>
              <a:t>zur Verfügung zu haben</a:t>
            </a:r>
            <a:r>
              <a:rPr lang="de-DE" altLang="de-DE" sz="2000" dirty="0"/>
              <a:t>.</a:t>
            </a:r>
          </a:p>
          <a:p>
            <a:pPr eaLnBrk="1" hangingPunct="1">
              <a:lnSpc>
                <a:spcPct val="80000"/>
              </a:lnSpc>
              <a:buFontTx/>
              <a:buNone/>
              <a:defRPr/>
            </a:pPr>
            <a:endParaRPr lang="de-DE" altLang="de-DE" sz="2000" dirty="0"/>
          </a:p>
          <a:p>
            <a:pPr eaLnBrk="1" hangingPunct="1">
              <a:lnSpc>
                <a:spcPct val="80000"/>
              </a:lnSpc>
              <a:defRPr/>
            </a:pPr>
            <a:r>
              <a:rPr lang="de-DE" altLang="de-DE" sz="2000" dirty="0"/>
              <a:t>Die Erfahrung lehrt, dass </a:t>
            </a:r>
            <a:r>
              <a:rPr lang="de-DE" altLang="de-DE" sz="2000" b="1" dirty="0">
                <a:solidFill>
                  <a:srgbClr val="FF0000"/>
                </a:solidFill>
              </a:rPr>
              <a:t>jeder Vorgang in allen seinen Reifestufen</a:t>
            </a:r>
            <a:r>
              <a:rPr lang="de-DE" altLang="de-DE" sz="2000" dirty="0"/>
              <a:t> berücksichtigt und terminiert werden muss (Planung, Vergabe, Ausführung, Abrechnung). </a:t>
            </a:r>
          </a:p>
          <a:p>
            <a:pPr eaLnBrk="1" hangingPunct="1">
              <a:lnSpc>
                <a:spcPct val="80000"/>
              </a:lnSpc>
              <a:defRPr/>
            </a:pPr>
            <a:endParaRPr lang="de-DE" altLang="de-DE" sz="2000" dirty="0"/>
          </a:p>
          <a:p>
            <a:pPr eaLnBrk="1" hangingPunct="1">
              <a:lnSpc>
                <a:spcPct val="80000"/>
              </a:lnSpc>
              <a:defRPr/>
            </a:pPr>
            <a:r>
              <a:rPr lang="de-DE" altLang="de-DE" sz="2000" dirty="0"/>
              <a:t>Dabei wird zuerst die </a:t>
            </a:r>
            <a:r>
              <a:rPr lang="de-DE" altLang="de-DE" sz="2000" b="1" dirty="0">
                <a:solidFill>
                  <a:srgbClr val="FF0000"/>
                </a:solidFill>
              </a:rPr>
              <a:t>Ausführung geplant</a:t>
            </a:r>
            <a:r>
              <a:rPr lang="de-DE" altLang="de-DE" sz="2000" dirty="0"/>
              <a:t> und dann „rückwärts“ die Ausschreibung und Werkplanung davor gesetzt. Von der Phase Vorentwurf wird direkt zum Ziel, dem gewünschten </a:t>
            </a:r>
            <a:r>
              <a:rPr lang="de-DE" altLang="de-DE" sz="2000" b="1" dirty="0">
                <a:solidFill>
                  <a:srgbClr val="FF0000"/>
                </a:solidFill>
              </a:rPr>
              <a:t>Fertigstellungstermin</a:t>
            </a:r>
            <a:r>
              <a:rPr lang="de-DE" altLang="de-DE" sz="2000" dirty="0"/>
              <a:t>, gesprungen und dann erst die sequentielle Folge der Arbeitspakete rückwärts aufgebaut. </a:t>
            </a:r>
          </a:p>
          <a:p>
            <a:pPr eaLnBrk="1" hangingPunct="1">
              <a:lnSpc>
                <a:spcPct val="80000"/>
              </a:lnSpc>
              <a:buFontTx/>
              <a:buNone/>
              <a:defRPr/>
            </a:pPr>
            <a:endParaRPr lang="de-DE" altLang="de-DE" sz="2000" dirty="0"/>
          </a:p>
        </p:txBody>
      </p:sp>
      <p:sp>
        <p:nvSpPr>
          <p:cNvPr id="11268" name="Textfeld 7">
            <a:extLst>
              <a:ext uri="{FF2B5EF4-FFF2-40B4-BE49-F238E27FC236}">
                <a16:creationId xmlns:a16="http://schemas.microsoft.com/office/drawing/2014/main" id="{A7B47BF0-FFD0-83C3-57CB-BC2E96A1892E}"/>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1269" name="Foliennummernplatzhalter 2">
            <a:extLst>
              <a:ext uri="{FF2B5EF4-FFF2-40B4-BE49-F238E27FC236}">
                <a16:creationId xmlns:a16="http://schemas.microsoft.com/office/drawing/2014/main" id="{BF6F70F3-0A1A-1128-BAAB-FBF67621DF9F}"/>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0B225F8-AA02-4901-AFD4-A0A0A8438734}" type="slidenum">
              <a:rPr lang="de-DE" altLang="de-DE" sz="1200"/>
              <a:pPr eaLnBrk="1" hangingPunct="1">
                <a:spcBef>
                  <a:spcPct val="0"/>
                </a:spcBef>
                <a:buFontTx/>
                <a:buNone/>
              </a:pPr>
              <a:t>10</a:t>
            </a:fld>
            <a:endParaRPr lang="de-DE" altLang="de-DE"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A3D1070-D42F-73A4-C55C-399635F07839}"/>
              </a:ext>
            </a:extLst>
          </p:cNvPr>
          <p:cNvSpPr>
            <a:spLocks noGrp="1" noChangeArrowheads="1"/>
          </p:cNvSpPr>
          <p:nvPr>
            <p:ph type="subTitle" idx="1"/>
          </p:nvPr>
        </p:nvSpPr>
        <p:spPr>
          <a:xfrm>
            <a:off x="0" y="0"/>
            <a:ext cx="9144000" cy="476250"/>
          </a:xfrm>
        </p:spPr>
        <p:txBody>
          <a:bodyPr/>
          <a:lstStyle/>
          <a:p>
            <a:pPr algn="l" eaLnBrk="1" hangingPunct="1"/>
            <a:r>
              <a:rPr lang="de-DE" altLang="de-DE" sz="2400" b="1"/>
              <a:t>Prozessablauf der Terminplanung in der Vorentwurfsphase</a:t>
            </a:r>
            <a:r>
              <a:rPr lang="de-DE" altLang="de-DE" sz="2400"/>
              <a:t> </a:t>
            </a:r>
          </a:p>
        </p:txBody>
      </p:sp>
      <p:sp>
        <p:nvSpPr>
          <p:cNvPr id="12291" name="Rectangle 5">
            <a:extLst>
              <a:ext uri="{FF2B5EF4-FFF2-40B4-BE49-F238E27FC236}">
                <a16:creationId xmlns:a16="http://schemas.microsoft.com/office/drawing/2014/main" id="{5452B029-56F4-3662-A1AD-68E0B95D5C2F}"/>
              </a:ext>
            </a:extLst>
          </p:cNvPr>
          <p:cNvSpPr>
            <a:spLocks noChangeArrowheads="1"/>
          </p:cNvSpPr>
          <p:nvPr/>
        </p:nvSpPr>
        <p:spPr bwMode="auto">
          <a:xfrm>
            <a:off x="-1816100" y="110807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12292" name="Rectangle 6">
            <a:extLst>
              <a:ext uri="{FF2B5EF4-FFF2-40B4-BE49-F238E27FC236}">
                <a16:creationId xmlns:a16="http://schemas.microsoft.com/office/drawing/2014/main" id="{152F0383-F063-DFF4-A73F-70E6B817077E}"/>
              </a:ext>
            </a:extLst>
          </p:cNvPr>
          <p:cNvSpPr>
            <a:spLocks noChangeArrowheads="1"/>
          </p:cNvSpPr>
          <p:nvPr/>
        </p:nvSpPr>
        <p:spPr bwMode="auto">
          <a:xfrm>
            <a:off x="7938" y="58054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a:t>Über mehrere Entwicklungsstufen kann dann ein detaillierter Flussplan entwickelt werden, der die Grundlage für die Terminplanung bildet. </a:t>
            </a:r>
          </a:p>
        </p:txBody>
      </p:sp>
      <p:sp>
        <p:nvSpPr>
          <p:cNvPr id="12293" name="Textfeld 9">
            <a:extLst>
              <a:ext uri="{FF2B5EF4-FFF2-40B4-BE49-F238E27FC236}">
                <a16:creationId xmlns:a16="http://schemas.microsoft.com/office/drawing/2014/main" id="{72503259-5561-2434-A78A-32194BBAD27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2294" name="Foliennummernplatzhalter 2">
            <a:extLst>
              <a:ext uri="{FF2B5EF4-FFF2-40B4-BE49-F238E27FC236}">
                <a16:creationId xmlns:a16="http://schemas.microsoft.com/office/drawing/2014/main" id="{75637CA1-F92F-5A74-A151-A93FC3B9AB98}"/>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4A82F5E-8952-4D6A-BD9E-0C91B8D7DCB9}" type="slidenum">
              <a:rPr lang="de-DE" altLang="de-DE" sz="1200"/>
              <a:pPr eaLnBrk="1" hangingPunct="1">
                <a:spcBef>
                  <a:spcPct val="0"/>
                </a:spcBef>
                <a:buFontTx/>
                <a:buNone/>
              </a:pPr>
              <a:t>11</a:t>
            </a:fld>
            <a:endParaRPr lang="de-DE" altLang="de-DE" sz="1200"/>
          </a:p>
        </p:txBody>
      </p:sp>
      <p:graphicFrame>
        <p:nvGraphicFramePr>
          <p:cNvPr id="12295" name="Objekt 2">
            <a:extLst>
              <a:ext uri="{FF2B5EF4-FFF2-40B4-BE49-F238E27FC236}">
                <a16:creationId xmlns:a16="http://schemas.microsoft.com/office/drawing/2014/main" id="{AEBF8F92-714C-1CF2-B83F-9D6E565F30A9}"/>
              </a:ext>
            </a:extLst>
          </p:cNvPr>
          <p:cNvGraphicFramePr>
            <a:graphicFrameLocks noChangeAspect="1"/>
          </p:cNvGraphicFramePr>
          <p:nvPr/>
        </p:nvGraphicFramePr>
        <p:xfrm>
          <a:off x="439738" y="598488"/>
          <a:ext cx="8280400" cy="5207000"/>
        </p:xfrm>
        <a:graphic>
          <a:graphicData uri="http://schemas.openxmlformats.org/presentationml/2006/ole">
            <mc:AlternateContent xmlns:mc="http://schemas.openxmlformats.org/markup-compatibility/2006">
              <mc:Choice xmlns:v="urn:schemas-microsoft-com:vml" Requires="v">
                <p:oleObj name="Visio" r:id="rId2" imgW="10203019" imgH="6426742" progId="Visio.Drawing.11">
                  <p:embed/>
                </p:oleObj>
              </mc:Choice>
              <mc:Fallback>
                <p:oleObj name="Visio" r:id="rId2" imgW="10203019" imgH="6426742"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598488"/>
                        <a:ext cx="82804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feld 6">
            <a:extLst>
              <a:ext uri="{FF2B5EF4-FFF2-40B4-BE49-F238E27FC236}">
                <a16:creationId xmlns:a16="http://schemas.microsoft.com/office/drawing/2014/main" id="{9B034E19-3BBC-DB6B-B060-53224B5A3CF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3315" name="Foliennummernplatzhalter 2">
            <a:extLst>
              <a:ext uri="{FF2B5EF4-FFF2-40B4-BE49-F238E27FC236}">
                <a16:creationId xmlns:a16="http://schemas.microsoft.com/office/drawing/2014/main" id="{AB1E265D-AE60-FE5A-66BF-6D67ADB9F46D}"/>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9D3C242-934A-4DE8-BF14-9EF65ACF8B72}" type="slidenum">
              <a:rPr lang="de-DE" altLang="de-DE" sz="1200"/>
              <a:pPr eaLnBrk="1" hangingPunct="1">
                <a:spcBef>
                  <a:spcPct val="0"/>
                </a:spcBef>
                <a:buFontTx/>
                <a:buNone/>
              </a:pPr>
              <a:t>12</a:t>
            </a:fld>
            <a:endParaRPr lang="de-DE" altLang="de-DE" sz="1200"/>
          </a:p>
        </p:txBody>
      </p:sp>
      <p:sp>
        <p:nvSpPr>
          <p:cNvPr id="13316" name="Rechteck 2">
            <a:extLst>
              <a:ext uri="{FF2B5EF4-FFF2-40B4-BE49-F238E27FC236}">
                <a16:creationId xmlns:a16="http://schemas.microsoft.com/office/drawing/2014/main" id="{C4011C80-B897-9EE3-306F-19DA2A97C699}"/>
              </a:ext>
            </a:extLst>
          </p:cNvPr>
          <p:cNvSpPr>
            <a:spLocks noChangeArrowheads="1"/>
          </p:cNvSpPr>
          <p:nvPr/>
        </p:nvSpPr>
        <p:spPr bwMode="auto">
          <a:xfrm>
            <a:off x="107950" y="157163"/>
            <a:ext cx="8928100" cy="64023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i="1"/>
              <a:t>Liste der Vorgänge</a:t>
            </a:r>
            <a:br>
              <a:rPr lang="de-DE" altLang="de-DE" sz="1400" b="1" i="1"/>
            </a:br>
            <a:endParaRPr lang="de-DE" altLang="de-DE" sz="1400"/>
          </a:p>
          <a:p>
            <a:pPr eaLnBrk="1" hangingPunct="1">
              <a:spcBef>
                <a:spcPct val="0"/>
              </a:spcBef>
              <a:buFontTx/>
              <a:buNone/>
            </a:pPr>
            <a:r>
              <a:rPr lang="de-DE" altLang="de-DE" sz="1400" b="1" i="1">
                <a:solidFill>
                  <a:srgbClr val="FF0000"/>
                </a:solidFill>
              </a:rPr>
              <a:t>PS: 	</a:t>
            </a:r>
            <a:r>
              <a:rPr lang="de-DE" altLang="de-DE" sz="1400" i="1"/>
              <a:t>Ziele (des Auftraggebers) hinterfragen, klären (Workshop?), dokumentieren; Grundlagen klären. 	Meilensteinplan des AG überprüfen, oder, wenn der noch nicht vorliegt, anfertigen. </a:t>
            </a:r>
            <a:br>
              <a:rPr lang="de-DE" altLang="de-DE" sz="1400" i="1"/>
            </a:br>
            <a:r>
              <a:rPr lang="de-DE" altLang="de-DE" sz="1400" i="1"/>
              <a:t>	Das sind dann die Grundlagen für einen ersten </a:t>
            </a:r>
            <a:r>
              <a:rPr lang="de-DE" altLang="de-DE" sz="1400" b="1" i="1"/>
              <a:t>Terminrahmen</a:t>
            </a:r>
            <a:r>
              <a:rPr lang="de-DE" altLang="de-DE" sz="1400" i="1"/>
              <a:t>. </a:t>
            </a:r>
          </a:p>
          <a:p>
            <a:pPr eaLnBrk="1" hangingPunct="1">
              <a:spcBef>
                <a:spcPct val="0"/>
              </a:spcBef>
              <a:buFontTx/>
              <a:buNone/>
            </a:pPr>
            <a:r>
              <a:rPr lang="de-DE" altLang="de-DE" sz="1400" b="1" i="1">
                <a:solidFill>
                  <a:srgbClr val="FF0000"/>
                </a:solidFill>
              </a:rPr>
              <a:t>PS: 	</a:t>
            </a:r>
            <a:r>
              <a:rPr lang="de-DE" altLang="de-DE" sz="1400" i="1"/>
              <a:t>Die Koordination einzelner Vorgänge (Arbeitspakete) wird in </a:t>
            </a:r>
            <a:r>
              <a:rPr lang="de-DE" altLang="de-DE" sz="1400" b="1" i="1"/>
              <a:t>Flussplänen</a:t>
            </a:r>
            <a:r>
              <a:rPr lang="de-DE" altLang="de-DE" sz="1400" i="1"/>
              <a:t> dargestellt. Grundlagen 	der Flusspläne sind immer die Strukturen …..</a:t>
            </a:r>
            <a:br>
              <a:rPr lang="de-DE" altLang="de-DE" sz="1400" i="1"/>
            </a:br>
            <a:r>
              <a:rPr lang="de-DE" altLang="de-DE" sz="1400" i="1"/>
              <a:t>	Auf dieser Grundlage kann dann der </a:t>
            </a:r>
            <a:r>
              <a:rPr lang="de-DE" altLang="de-DE" sz="1400" b="1" i="1"/>
              <a:t>Steuerungsterminplan</a:t>
            </a:r>
            <a:r>
              <a:rPr lang="de-DE" altLang="de-DE" sz="1400" i="1"/>
              <a:t> entwickelt werden. </a:t>
            </a:r>
          </a:p>
          <a:p>
            <a:pPr eaLnBrk="1" hangingPunct="1">
              <a:spcBef>
                <a:spcPct val="0"/>
              </a:spcBef>
              <a:buFontTx/>
              <a:buNone/>
            </a:pPr>
            <a:r>
              <a:rPr lang="de-DE" altLang="de-DE" sz="1400" b="1" i="1">
                <a:solidFill>
                  <a:srgbClr val="00B050"/>
                </a:solidFill>
              </a:rPr>
              <a:t>OP: 	</a:t>
            </a:r>
            <a:r>
              <a:rPr lang="de-DE" altLang="de-DE" sz="1400" i="1"/>
              <a:t>Während der HOAI Leistungsphase 2 kann ein grober </a:t>
            </a:r>
            <a:r>
              <a:rPr lang="de-DE" altLang="de-DE" sz="1400" b="1" i="1"/>
              <a:t>Terminplan</a:t>
            </a:r>
            <a:r>
              <a:rPr lang="de-DE" altLang="de-DE" sz="1400" i="1"/>
              <a:t> des Objektplaners entstehen, 	wenn ….. direkt zum Ziel, dem gewünschten Fertigstellungstermin, gesprungen, und dann erst die 	sequentielle Folge der Arbeitspakete rückwärts aufgebaut, d. h. die Abläufe des Gesamtprojekts 	(Planung und Ausführung) organisieren und koordinieren. </a:t>
            </a:r>
            <a:br>
              <a:rPr lang="de-DE" altLang="de-DE" sz="1400" i="1"/>
            </a:br>
            <a:r>
              <a:rPr lang="de-DE" altLang="de-DE" sz="1400" i="1"/>
              <a:t>	Zeichnerische Vorplanung des Objektplaners einschl. der Integration der Leistungen der Fachplaner. </a:t>
            </a:r>
          </a:p>
          <a:p>
            <a:pPr eaLnBrk="1" hangingPunct="1">
              <a:spcBef>
                <a:spcPct val="0"/>
              </a:spcBef>
              <a:buFontTx/>
              <a:buNone/>
            </a:pPr>
            <a:r>
              <a:rPr lang="de-DE" altLang="de-DE" sz="1400" b="1" i="1">
                <a:solidFill>
                  <a:srgbClr val="FF0000"/>
                </a:solidFill>
              </a:rPr>
              <a:t>PS:</a:t>
            </a:r>
            <a:r>
              <a:rPr lang="de-DE" altLang="de-DE" sz="1400" i="1">
                <a:solidFill>
                  <a:srgbClr val="FF0000"/>
                </a:solidFill>
              </a:rPr>
              <a:t> 	</a:t>
            </a:r>
            <a:r>
              <a:rPr lang="de-DE" altLang="de-DE" sz="1400" i="1"/>
              <a:t>Strukturierung: Bauteile (Dehnungsfugen), Ebenen, Umfeld </a:t>
            </a:r>
            <a:br>
              <a:rPr lang="de-DE" altLang="de-DE" sz="1400" i="1"/>
            </a:br>
            <a:r>
              <a:rPr lang="de-DE" altLang="de-DE" sz="1400" i="1"/>
              <a:t>	Bauablauf organisieren und terminieren: Rohbau, technischer Ausbau, Ausbau </a:t>
            </a:r>
            <a:br>
              <a:rPr lang="de-DE" altLang="de-DE" sz="1400" i="1"/>
            </a:br>
            <a:r>
              <a:rPr lang="de-DE" altLang="de-DE" sz="1400" i="1"/>
              <a:t>	Beginn der einzelnen Ausschreibungspakete terminieren (die folgenden Arbeitspakete als Teile 	(Segmente) eines Balkens vom Baubeginn rückwärts gerechnet summieren): </a:t>
            </a:r>
            <a:br>
              <a:rPr lang="de-DE" altLang="de-DE" sz="1400" i="1"/>
            </a:br>
            <a:r>
              <a:rPr lang="de-DE" altLang="de-DE" sz="1400" i="1"/>
              <a:t>	- Zeit für Arbeitsvorbereitung des/der Bau-/Ausbauunternehmen </a:t>
            </a:r>
            <a:br>
              <a:rPr lang="de-DE" altLang="de-DE" sz="1400" i="1"/>
            </a:br>
            <a:r>
              <a:rPr lang="de-DE" altLang="de-DE" sz="1400" i="1"/>
              <a:t>	- Zeit für ….. </a:t>
            </a:r>
          </a:p>
          <a:p>
            <a:pPr eaLnBrk="1" hangingPunct="1">
              <a:spcBef>
                <a:spcPct val="0"/>
              </a:spcBef>
              <a:buFontTx/>
              <a:buNone/>
            </a:pPr>
            <a:r>
              <a:rPr lang="de-DE" altLang="de-DE" sz="1400" i="1"/>
              <a:t>	Mit diesen Erkenntnissen wird der </a:t>
            </a:r>
            <a:r>
              <a:rPr lang="de-DE" altLang="de-DE" sz="1400" b="1" i="1"/>
              <a:t>Steuerungsterminplan für die Vergaben verifiziert und 	vertieft</a:t>
            </a:r>
            <a:r>
              <a:rPr lang="de-DE" altLang="de-DE" sz="1400" i="1"/>
              <a:t>.</a:t>
            </a:r>
          </a:p>
          <a:p>
            <a:pPr eaLnBrk="1" hangingPunct="1">
              <a:spcBef>
                <a:spcPct val="0"/>
              </a:spcBef>
              <a:buFontTx/>
              <a:buNone/>
            </a:pPr>
            <a:r>
              <a:rPr lang="de-DE" altLang="de-DE" sz="1400" b="1" i="1">
                <a:solidFill>
                  <a:srgbClr val="FF0000"/>
                </a:solidFill>
              </a:rPr>
              <a:t>PS: 	</a:t>
            </a:r>
            <a:r>
              <a:rPr lang="de-DE" altLang="de-DE" sz="1400" i="1"/>
              <a:t>Zu diesem Zeitpunkt (bei Beginn der Planungsarbeiten) müssen Kapazitätsüberlegungen angestellt 	werden.. Mit diesen Erkenntnissen wird der </a:t>
            </a:r>
            <a:r>
              <a:rPr lang="de-DE" altLang="de-DE" sz="1400" b="1" i="1"/>
              <a:t>Steuerungsterminplan weiter verifiziert und vertieft</a:t>
            </a:r>
            <a:r>
              <a:rPr lang="de-DE" altLang="de-DE" sz="1400" i="1"/>
              <a:t>.</a:t>
            </a:r>
          </a:p>
          <a:p>
            <a:pPr eaLnBrk="1" hangingPunct="1">
              <a:spcBef>
                <a:spcPct val="0"/>
              </a:spcBef>
              <a:buFontTx/>
              <a:buNone/>
            </a:pPr>
            <a:r>
              <a:rPr lang="de-DE" altLang="de-DE" sz="1400" b="1" i="1">
                <a:solidFill>
                  <a:srgbClr val="00B050"/>
                </a:solidFill>
              </a:rPr>
              <a:t>OP:</a:t>
            </a:r>
            <a:r>
              <a:rPr lang="de-DE" altLang="de-DE" sz="1400" b="1" i="1"/>
              <a:t> 	</a:t>
            </a:r>
            <a:r>
              <a:rPr lang="de-DE" altLang="de-DE" sz="1400" i="1"/>
              <a:t>Entwurfsplanung/Genehmigungsplanung fertigen. Die Ergebnisse der Fachplaner sind zu integrieren 	und mit allen Beteiligten abzustimmen. </a:t>
            </a:r>
            <a:br>
              <a:rPr lang="de-DE" altLang="de-DE" sz="1400" i="1"/>
            </a:br>
            <a:r>
              <a:rPr lang="de-DE" altLang="de-DE" sz="1400" i="1"/>
              <a:t>	Die Terminplanungen des Objektplaners sind in den HOAI Lhs. 3) und anschließend auch in den 	Lph. 5) und 8) in Hinsicht Ziele/Strukturen/Arbeitsabläufe fortzuschreiben und zu vertiefen. ….. </a:t>
            </a:r>
            <a:br>
              <a:rPr lang="de-DE" altLang="de-DE" sz="1400" i="1"/>
            </a:br>
            <a:r>
              <a:rPr lang="de-DE" altLang="de-DE" sz="1400" i="1"/>
              <a:t>	Die Ausbaureihenfolgen können Schnittzeichnungen entnommen werden.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44F41085-5FBE-0E2E-710B-48035D1F728F}"/>
              </a:ext>
            </a:extLst>
          </p:cNvPr>
          <p:cNvSpPr>
            <a:spLocks noChangeArrowheads="1"/>
          </p:cNvSpPr>
          <p:nvPr/>
        </p:nvSpPr>
        <p:spPr bwMode="auto">
          <a:xfrm>
            <a:off x="0" y="0"/>
            <a:ext cx="305911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b="1" i="1">
                <a:solidFill>
                  <a:schemeClr val="tx2"/>
                </a:solidFill>
              </a:rPr>
              <a:t>Abläufe planen und koordinieren</a:t>
            </a:r>
          </a:p>
        </p:txBody>
      </p:sp>
      <p:sp>
        <p:nvSpPr>
          <p:cNvPr id="14339" name="Textfeld 7">
            <a:extLst>
              <a:ext uri="{FF2B5EF4-FFF2-40B4-BE49-F238E27FC236}">
                <a16:creationId xmlns:a16="http://schemas.microsoft.com/office/drawing/2014/main" id="{4894CCF1-19C8-B93E-0478-6603A6E8315A}"/>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4340" name="Foliennummernplatzhalter 2">
            <a:extLst>
              <a:ext uri="{FF2B5EF4-FFF2-40B4-BE49-F238E27FC236}">
                <a16:creationId xmlns:a16="http://schemas.microsoft.com/office/drawing/2014/main" id="{79813A6A-0757-E45F-7C21-65E0115EA830}"/>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3434CBB-366B-4D5D-8925-1946DFE171D5}" type="slidenum">
              <a:rPr lang="de-DE" altLang="de-DE" sz="1200"/>
              <a:pPr eaLnBrk="1" hangingPunct="1">
                <a:spcBef>
                  <a:spcPct val="0"/>
                </a:spcBef>
                <a:buFontTx/>
                <a:buNone/>
              </a:pPr>
              <a:t>13</a:t>
            </a:fld>
            <a:endParaRPr lang="de-DE" altLang="de-DE" sz="1200"/>
          </a:p>
        </p:txBody>
      </p:sp>
      <p:graphicFrame>
        <p:nvGraphicFramePr>
          <p:cNvPr id="14341" name="Objekt 3">
            <a:extLst>
              <a:ext uri="{FF2B5EF4-FFF2-40B4-BE49-F238E27FC236}">
                <a16:creationId xmlns:a16="http://schemas.microsoft.com/office/drawing/2014/main" id="{0AB93128-EEBE-B354-EF19-4223FA8CA7DE}"/>
              </a:ext>
            </a:extLst>
          </p:cNvPr>
          <p:cNvGraphicFramePr>
            <a:graphicFrameLocks noChangeAspect="1"/>
          </p:cNvGraphicFramePr>
          <p:nvPr/>
        </p:nvGraphicFramePr>
        <p:xfrm>
          <a:off x="3276600" y="155575"/>
          <a:ext cx="4754563" cy="6543675"/>
        </p:xfrm>
        <a:graphic>
          <a:graphicData uri="http://schemas.openxmlformats.org/presentationml/2006/ole">
            <mc:AlternateContent xmlns:mc="http://schemas.openxmlformats.org/markup-compatibility/2006">
              <mc:Choice xmlns:v="urn:schemas-microsoft-com:vml" Requires="v">
                <p:oleObj name="Visio" r:id="rId2" imgW="7237672" imgH="9958140" progId="Visio.Drawing.11">
                  <p:embed/>
                </p:oleObj>
              </mc:Choice>
              <mc:Fallback>
                <p:oleObj name="Visio" r:id="rId2" imgW="7237672" imgH="9958140" progId="Visio.Drawing.11">
                  <p:embed/>
                  <p:pic>
                    <p:nvPicPr>
                      <p:cNvPr id="0" name="Objek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5575"/>
                        <a:ext cx="4754563"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DA62CF4-1A3C-0AF1-1BC6-49B4CCFAC2CE}"/>
              </a:ext>
            </a:extLst>
          </p:cNvPr>
          <p:cNvSpPr>
            <a:spLocks noGrp="1" noChangeArrowheads="1"/>
          </p:cNvSpPr>
          <p:nvPr>
            <p:ph type="subTitle" idx="1"/>
          </p:nvPr>
        </p:nvSpPr>
        <p:spPr>
          <a:xfrm>
            <a:off x="0" y="0"/>
            <a:ext cx="3348038" cy="1341438"/>
          </a:xfrm>
        </p:spPr>
        <p:txBody>
          <a:bodyPr/>
          <a:lstStyle/>
          <a:p>
            <a:pPr algn="l" eaLnBrk="1" hangingPunct="1"/>
            <a:r>
              <a:rPr lang="de-DE" altLang="de-DE" sz="2400" b="1" i="1"/>
              <a:t>Prozessablauf der Terminplanung in der Vorentwurfsphase</a:t>
            </a:r>
            <a:r>
              <a:rPr lang="de-DE" altLang="de-DE" sz="2400"/>
              <a:t> </a:t>
            </a:r>
          </a:p>
        </p:txBody>
      </p:sp>
      <p:sp>
        <p:nvSpPr>
          <p:cNvPr id="15363" name="Textfeld 7">
            <a:extLst>
              <a:ext uri="{FF2B5EF4-FFF2-40B4-BE49-F238E27FC236}">
                <a16:creationId xmlns:a16="http://schemas.microsoft.com/office/drawing/2014/main" id="{462187CB-D666-A582-D630-80D32B846D29}"/>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5364" name="Foliennummernplatzhalter 2">
            <a:extLst>
              <a:ext uri="{FF2B5EF4-FFF2-40B4-BE49-F238E27FC236}">
                <a16:creationId xmlns:a16="http://schemas.microsoft.com/office/drawing/2014/main" id="{0C5C0881-89FD-4134-76F4-2F2CBAF0A93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76AB76B-2901-44C9-BD1F-BC9B8F032617}" type="slidenum">
              <a:rPr lang="de-DE" altLang="de-DE" sz="1200"/>
              <a:pPr eaLnBrk="1" hangingPunct="1">
                <a:spcBef>
                  <a:spcPct val="0"/>
                </a:spcBef>
                <a:buFontTx/>
                <a:buNone/>
              </a:pPr>
              <a:t>14</a:t>
            </a:fld>
            <a:endParaRPr lang="de-DE" altLang="de-DE" sz="1200"/>
          </a:p>
        </p:txBody>
      </p:sp>
      <p:pic>
        <p:nvPicPr>
          <p:cNvPr id="15365" name="Picture 5">
            <a:extLst>
              <a:ext uri="{FF2B5EF4-FFF2-40B4-BE49-F238E27FC236}">
                <a16:creationId xmlns:a16="http://schemas.microsoft.com/office/drawing/2014/main" id="{F53DD0D6-B3E2-8733-AF35-A8F6A0812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28588"/>
            <a:ext cx="4684713"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548B15E-63F5-B10B-8052-4F225F5EDC53}"/>
              </a:ext>
            </a:extLst>
          </p:cNvPr>
          <p:cNvSpPr>
            <a:spLocks noGrp="1" noChangeArrowheads="1"/>
          </p:cNvSpPr>
          <p:nvPr>
            <p:ph type="subTitle" idx="1"/>
          </p:nvPr>
        </p:nvSpPr>
        <p:spPr>
          <a:xfrm>
            <a:off x="0" y="0"/>
            <a:ext cx="9144000" cy="549275"/>
          </a:xfrm>
        </p:spPr>
        <p:txBody>
          <a:bodyPr/>
          <a:lstStyle/>
          <a:p>
            <a:pPr algn="l" eaLnBrk="1" hangingPunct="1"/>
            <a:r>
              <a:rPr lang="de-DE" altLang="de-DE" sz="2400" b="1" i="1"/>
              <a:t>Terminplanung und Terminüberwachung</a:t>
            </a:r>
            <a:r>
              <a:rPr lang="de-DE" altLang="de-DE" sz="2400"/>
              <a:t> </a:t>
            </a:r>
          </a:p>
        </p:txBody>
      </p:sp>
      <p:sp>
        <p:nvSpPr>
          <p:cNvPr id="16387" name="Rectangle 4">
            <a:extLst>
              <a:ext uri="{FF2B5EF4-FFF2-40B4-BE49-F238E27FC236}">
                <a16:creationId xmlns:a16="http://schemas.microsoft.com/office/drawing/2014/main" id="{3C9D4800-59A1-4E9E-BE3C-4E3C3AF701E4}"/>
              </a:ext>
            </a:extLst>
          </p:cNvPr>
          <p:cNvSpPr>
            <a:spLocks noChangeArrowheads="1"/>
          </p:cNvSpPr>
          <p:nvPr/>
        </p:nvSpPr>
        <p:spPr bwMode="auto">
          <a:xfrm>
            <a:off x="0" y="1131888"/>
            <a:ext cx="9144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60363" indent="-3603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a:t>Der </a:t>
            </a:r>
            <a:r>
              <a:rPr lang="de-DE" altLang="de-DE" sz="2400" b="1">
                <a:solidFill>
                  <a:srgbClr val="FF0000"/>
                </a:solidFill>
              </a:rPr>
              <a:t>gesamte Prozess</a:t>
            </a:r>
            <a:r>
              <a:rPr lang="de-DE" altLang="de-DE" sz="2400"/>
              <a:t> muss in </a:t>
            </a:r>
            <a:r>
              <a:rPr lang="de-DE" altLang="de-DE" sz="2400" b="1">
                <a:solidFill>
                  <a:srgbClr val="FF0000"/>
                </a:solidFill>
              </a:rPr>
              <a:t>überschaubare</a:t>
            </a:r>
            <a:r>
              <a:rPr lang="de-DE" altLang="de-DE" sz="2400" b="1"/>
              <a:t> </a:t>
            </a:r>
            <a:r>
              <a:rPr lang="de-DE" altLang="de-DE" sz="2400" b="1">
                <a:solidFill>
                  <a:srgbClr val="FF0000"/>
                </a:solidFill>
              </a:rPr>
              <a:t>Einzelprozesse</a:t>
            </a:r>
            <a:r>
              <a:rPr lang="de-DE" altLang="de-DE" sz="2400"/>
              <a:t> gegliedert und im Sinne eines kybernetischen Regelsystems überwacht werden in der Reihenfolge:</a:t>
            </a:r>
          </a:p>
          <a:p>
            <a:pPr eaLnBrk="1" hangingPunct="1">
              <a:spcBef>
                <a:spcPct val="0"/>
              </a:spcBef>
              <a:buFontTx/>
              <a:buNone/>
            </a:pPr>
            <a:endParaRPr lang="de-DE" altLang="de-DE" sz="2400"/>
          </a:p>
          <a:p>
            <a:pPr eaLnBrk="1" hangingPunct="1">
              <a:spcBef>
                <a:spcPct val="0"/>
              </a:spcBef>
            </a:pPr>
            <a:r>
              <a:rPr lang="de-DE" altLang="de-DE" sz="2400" b="1">
                <a:solidFill>
                  <a:srgbClr val="3366FF"/>
                </a:solidFill>
              </a:rPr>
              <a:t>Vorgabe von Solldaten</a:t>
            </a:r>
            <a:br>
              <a:rPr lang="de-DE" altLang="de-DE" sz="2400">
                <a:solidFill>
                  <a:srgbClr val="3366FF"/>
                </a:solidFill>
              </a:rPr>
            </a:br>
            <a:r>
              <a:rPr lang="de-DE" altLang="de-DE" sz="2400"/>
              <a:t>Planen / Ermitteln / Festlegen / Vorgaben</a:t>
            </a:r>
          </a:p>
          <a:p>
            <a:pPr eaLnBrk="1" hangingPunct="1">
              <a:spcBef>
                <a:spcPct val="0"/>
              </a:spcBef>
            </a:pPr>
            <a:r>
              <a:rPr lang="de-DE" altLang="de-DE" sz="2400" b="1">
                <a:solidFill>
                  <a:srgbClr val="3366FF"/>
                </a:solidFill>
              </a:rPr>
              <a:t>Kontrolle</a:t>
            </a:r>
            <a:br>
              <a:rPr lang="de-DE" altLang="de-DE" sz="2400">
                <a:solidFill>
                  <a:srgbClr val="3366FF"/>
                </a:solidFill>
              </a:rPr>
            </a:br>
            <a:r>
              <a:rPr lang="de-DE" altLang="de-DE" sz="2400"/>
              <a:t>Überprüfen mit SOLL/IST - Vergleich</a:t>
            </a:r>
          </a:p>
          <a:p>
            <a:pPr eaLnBrk="1" hangingPunct="1">
              <a:spcBef>
                <a:spcPct val="0"/>
              </a:spcBef>
            </a:pPr>
            <a:r>
              <a:rPr lang="de-DE" altLang="de-DE" sz="2400" b="1">
                <a:solidFill>
                  <a:srgbClr val="3366FF"/>
                </a:solidFill>
              </a:rPr>
              <a:t>Steuerung</a:t>
            </a:r>
            <a:br>
              <a:rPr lang="de-DE" altLang="de-DE" sz="2400">
                <a:solidFill>
                  <a:srgbClr val="3366FF"/>
                </a:solidFill>
              </a:rPr>
            </a:br>
            <a:r>
              <a:rPr lang="de-DE" altLang="de-DE" sz="2400"/>
              <a:t>Abweichungsanalyse / Anpassen / Aktualisieren</a:t>
            </a:r>
          </a:p>
        </p:txBody>
      </p:sp>
      <p:sp>
        <p:nvSpPr>
          <p:cNvPr id="16388" name="Rectangle 6">
            <a:extLst>
              <a:ext uri="{FF2B5EF4-FFF2-40B4-BE49-F238E27FC236}">
                <a16:creationId xmlns:a16="http://schemas.microsoft.com/office/drawing/2014/main" id="{3F438B64-D137-CE6B-49F3-2ABC84AF33CB}"/>
              </a:ext>
            </a:extLst>
          </p:cNvPr>
          <p:cNvSpPr>
            <a:spLocks noChangeArrowheads="1"/>
          </p:cNvSpPr>
          <p:nvPr/>
        </p:nvSpPr>
        <p:spPr bwMode="auto">
          <a:xfrm>
            <a:off x="-1803400" y="110172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16389" name="Textfeld 8">
            <a:extLst>
              <a:ext uri="{FF2B5EF4-FFF2-40B4-BE49-F238E27FC236}">
                <a16:creationId xmlns:a16="http://schemas.microsoft.com/office/drawing/2014/main" id="{3325D160-4967-30AE-59B7-CE33CF503135}"/>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6390" name="Foliennummernplatzhalter 2">
            <a:extLst>
              <a:ext uri="{FF2B5EF4-FFF2-40B4-BE49-F238E27FC236}">
                <a16:creationId xmlns:a16="http://schemas.microsoft.com/office/drawing/2014/main" id="{B233C5FC-A1CD-6B97-1237-9B50D9FAE467}"/>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050DEFE-CED6-4D31-B2DD-FDC3E22F9EF4}" type="slidenum">
              <a:rPr lang="de-DE" altLang="de-DE" sz="1200"/>
              <a:pPr eaLnBrk="1" hangingPunct="1">
                <a:spcBef>
                  <a:spcPct val="0"/>
                </a:spcBef>
                <a:buFontTx/>
                <a:buNone/>
              </a:pPr>
              <a:t>15</a:t>
            </a:fld>
            <a:endParaRPr lang="de-DE" altLang="de-DE"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473EB7A-9573-868A-538F-2320AE6E3AF6}"/>
              </a:ext>
            </a:extLst>
          </p:cNvPr>
          <p:cNvSpPr>
            <a:spLocks noGrp="1" noChangeArrowheads="1"/>
          </p:cNvSpPr>
          <p:nvPr>
            <p:ph type="subTitle" idx="1"/>
          </p:nvPr>
        </p:nvSpPr>
        <p:spPr>
          <a:xfrm>
            <a:off x="0" y="0"/>
            <a:ext cx="9144000" cy="458788"/>
          </a:xfrm>
        </p:spPr>
        <p:txBody>
          <a:bodyPr/>
          <a:lstStyle/>
          <a:p>
            <a:pPr algn="l" eaLnBrk="1" hangingPunct="1"/>
            <a:r>
              <a:rPr lang="de-DE" altLang="de-DE" sz="2400" b="1" i="1"/>
              <a:t>Fortschrittskontrolle </a:t>
            </a:r>
          </a:p>
        </p:txBody>
      </p:sp>
      <p:sp>
        <p:nvSpPr>
          <p:cNvPr id="17411" name="Textfeld 7">
            <a:extLst>
              <a:ext uri="{FF2B5EF4-FFF2-40B4-BE49-F238E27FC236}">
                <a16:creationId xmlns:a16="http://schemas.microsoft.com/office/drawing/2014/main" id="{F679219C-7B8B-498E-84D4-0E96FD09F2FD}"/>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7412" name="Foliennummernplatzhalter 2">
            <a:extLst>
              <a:ext uri="{FF2B5EF4-FFF2-40B4-BE49-F238E27FC236}">
                <a16:creationId xmlns:a16="http://schemas.microsoft.com/office/drawing/2014/main" id="{8017202F-B443-8EC6-F5A7-BEF4DB5208D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3CBF2AF-3E1A-4994-9819-F4C2616EE98B}" type="slidenum">
              <a:rPr lang="de-DE" altLang="de-DE" sz="1200"/>
              <a:pPr eaLnBrk="1" hangingPunct="1">
                <a:spcBef>
                  <a:spcPct val="0"/>
                </a:spcBef>
                <a:buFontTx/>
                <a:buNone/>
              </a:pPr>
              <a:t>16</a:t>
            </a:fld>
            <a:endParaRPr lang="de-DE" altLang="de-DE" sz="1200"/>
          </a:p>
        </p:txBody>
      </p:sp>
      <p:graphicFrame>
        <p:nvGraphicFramePr>
          <p:cNvPr id="17413" name="Objekt 2">
            <a:extLst>
              <a:ext uri="{FF2B5EF4-FFF2-40B4-BE49-F238E27FC236}">
                <a16:creationId xmlns:a16="http://schemas.microsoft.com/office/drawing/2014/main" id="{1BD8ECDD-28EA-9076-575D-3D4C7A1299BF}"/>
              </a:ext>
            </a:extLst>
          </p:cNvPr>
          <p:cNvGraphicFramePr>
            <a:graphicFrameLocks noChangeAspect="1"/>
          </p:cNvGraphicFramePr>
          <p:nvPr/>
        </p:nvGraphicFramePr>
        <p:xfrm>
          <a:off x="138113" y="981075"/>
          <a:ext cx="8867775" cy="5327650"/>
        </p:xfrm>
        <a:graphic>
          <a:graphicData uri="http://schemas.openxmlformats.org/presentationml/2006/ole">
            <mc:AlternateContent xmlns:mc="http://schemas.openxmlformats.org/markup-compatibility/2006">
              <mc:Choice xmlns:v="urn:schemas-microsoft-com:vml" Requires="v">
                <p:oleObj name="Visio" r:id="rId2" imgW="8574972" imgH="5102991" progId="Visio.Drawing.11">
                  <p:embed/>
                </p:oleObj>
              </mc:Choice>
              <mc:Fallback>
                <p:oleObj name="Visio" r:id="rId2" imgW="8574972" imgH="5102991"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981075"/>
                        <a:ext cx="88677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2BEFBC2-7A02-F282-E8B2-C5FCEAF3FCA7}"/>
              </a:ext>
            </a:extLst>
          </p:cNvPr>
          <p:cNvSpPr>
            <a:spLocks noGrp="1" noChangeArrowheads="1"/>
          </p:cNvSpPr>
          <p:nvPr>
            <p:ph type="subTitle" idx="1"/>
          </p:nvPr>
        </p:nvSpPr>
        <p:spPr>
          <a:xfrm>
            <a:off x="0" y="0"/>
            <a:ext cx="4427538" cy="1341438"/>
          </a:xfrm>
        </p:spPr>
        <p:txBody>
          <a:bodyPr/>
          <a:lstStyle/>
          <a:p>
            <a:pPr algn="l" eaLnBrk="1" hangingPunct="1"/>
            <a:r>
              <a:rPr lang="de-DE" altLang="de-DE" sz="2400" b="1" i="1"/>
              <a:t>Hierarchie der Planungsentscheidungen</a:t>
            </a:r>
            <a:endParaRPr lang="de-DE" altLang="de-DE" sz="2400" i="1"/>
          </a:p>
        </p:txBody>
      </p:sp>
      <p:sp>
        <p:nvSpPr>
          <p:cNvPr id="18435" name="Rectangle 5">
            <a:extLst>
              <a:ext uri="{FF2B5EF4-FFF2-40B4-BE49-F238E27FC236}">
                <a16:creationId xmlns:a16="http://schemas.microsoft.com/office/drawing/2014/main" id="{0DDBE89F-9E5D-2CBF-258F-0E07DE9D0354}"/>
              </a:ext>
            </a:extLst>
          </p:cNvPr>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18436" name="Textfeld 8">
            <a:extLst>
              <a:ext uri="{FF2B5EF4-FFF2-40B4-BE49-F238E27FC236}">
                <a16:creationId xmlns:a16="http://schemas.microsoft.com/office/drawing/2014/main" id="{CE1E12B7-80BF-FDB6-FC35-B8C540C7F043}"/>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8437" name="Foliennummernplatzhalter 2">
            <a:extLst>
              <a:ext uri="{FF2B5EF4-FFF2-40B4-BE49-F238E27FC236}">
                <a16:creationId xmlns:a16="http://schemas.microsoft.com/office/drawing/2014/main" id="{4A677EA4-1054-BE39-D852-3AFF05E2C299}"/>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6F58A38-CDBD-4B4A-A094-45E74852A42E}" type="slidenum">
              <a:rPr lang="de-DE" altLang="de-DE" sz="1200"/>
              <a:pPr eaLnBrk="1" hangingPunct="1">
                <a:spcBef>
                  <a:spcPct val="0"/>
                </a:spcBef>
                <a:buFontTx/>
                <a:buNone/>
              </a:pPr>
              <a:t>17</a:t>
            </a:fld>
            <a:endParaRPr lang="de-DE" altLang="de-DE" sz="1200"/>
          </a:p>
        </p:txBody>
      </p:sp>
      <p:graphicFrame>
        <p:nvGraphicFramePr>
          <p:cNvPr id="18438" name="Objekt 2">
            <a:extLst>
              <a:ext uri="{FF2B5EF4-FFF2-40B4-BE49-F238E27FC236}">
                <a16:creationId xmlns:a16="http://schemas.microsoft.com/office/drawing/2014/main" id="{B42991AF-C04B-7048-BB9A-7A1083E277B3}"/>
              </a:ext>
            </a:extLst>
          </p:cNvPr>
          <p:cNvGraphicFramePr>
            <a:graphicFrameLocks noChangeAspect="1"/>
          </p:cNvGraphicFramePr>
          <p:nvPr/>
        </p:nvGraphicFramePr>
        <p:xfrm>
          <a:off x="3297238" y="333375"/>
          <a:ext cx="5735637" cy="6248400"/>
        </p:xfrm>
        <a:graphic>
          <a:graphicData uri="http://schemas.openxmlformats.org/presentationml/2006/ole">
            <mc:AlternateContent xmlns:mc="http://schemas.openxmlformats.org/markup-compatibility/2006">
              <mc:Choice xmlns:v="urn:schemas-microsoft-com:vml" Requires="v">
                <p:oleObj name="Visio" r:id="rId2" imgW="5505520" imgH="6043138" progId="Visio.Drawing.11">
                  <p:embed/>
                </p:oleObj>
              </mc:Choice>
              <mc:Fallback>
                <p:oleObj name="Visio" r:id="rId2" imgW="5505520" imgH="6043138"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8" y="333375"/>
                        <a:ext cx="57356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8EDAD1E-36A8-052E-3052-756D68B89BC8}"/>
              </a:ext>
            </a:extLst>
          </p:cNvPr>
          <p:cNvSpPr>
            <a:spLocks noGrp="1" noChangeArrowheads="1"/>
          </p:cNvSpPr>
          <p:nvPr>
            <p:ph type="subTitle" idx="1"/>
          </p:nvPr>
        </p:nvSpPr>
        <p:spPr>
          <a:xfrm>
            <a:off x="0" y="0"/>
            <a:ext cx="2828925" cy="1489075"/>
          </a:xfrm>
        </p:spPr>
        <p:txBody>
          <a:bodyPr/>
          <a:lstStyle/>
          <a:p>
            <a:pPr algn="l" eaLnBrk="1" hangingPunct="1">
              <a:lnSpc>
                <a:spcPct val="80000"/>
              </a:lnSpc>
            </a:pPr>
            <a:r>
              <a:rPr lang="de-DE" altLang="de-DE" sz="2400" b="1" i="1"/>
              <a:t>Ziele definieren</a:t>
            </a:r>
            <a:r>
              <a:rPr lang="de-DE" altLang="de-DE" sz="1800"/>
              <a:t> </a:t>
            </a:r>
          </a:p>
          <a:p>
            <a:pPr algn="l" eaLnBrk="1" hangingPunct="1">
              <a:lnSpc>
                <a:spcPct val="80000"/>
              </a:lnSpc>
            </a:pPr>
            <a:endParaRPr lang="de-DE" altLang="de-DE" sz="1800"/>
          </a:p>
          <a:p>
            <a:pPr algn="l" eaLnBrk="1" hangingPunct="1">
              <a:lnSpc>
                <a:spcPct val="80000"/>
              </a:lnSpc>
            </a:pPr>
            <a:r>
              <a:rPr lang="de-DE" altLang="de-DE" sz="2000"/>
              <a:t>Ziele müssen rangmäßig </a:t>
            </a:r>
          </a:p>
          <a:p>
            <a:pPr algn="l" eaLnBrk="1" hangingPunct="1">
              <a:lnSpc>
                <a:spcPct val="80000"/>
              </a:lnSpc>
            </a:pPr>
            <a:r>
              <a:rPr lang="de-DE" altLang="de-DE" sz="2000"/>
              <a:t>geordnet werden</a:t>
            </a:r>
          </a:p>
        </p:txBody>
      </p:sp>
      <p:sp>
        <p:nvSpPr>
          <p:cNvPr id="19459" name="Rectangle 5">
            <a:extLst>
              <a:ext uri="{FF2B5EF4-FFF2-40B4-BE49-F238E27FC236}">
                <a16:creationId xmlns:a16="http://schemas.microsoft.com/office/drawing/2014/main" id="{00D2138C-3A26-4D46-EC0F-9E2E0AD603B5}"/>
              </a:ext>
            </a:extLst>
          </p:cNvPr>
          <p:cNvSpPr>
            <a:spLocks noChangeArrowheads="1"/>
          </p:cNvSpPr>
          <p:nvPr/>
        </p:nvSpPr>
        <p:spPr bwMode="auto">
          <a:xfrm>
            <a:off x="0" y="111918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19460" name="Textfeld 8">
            <a:extLst>
              <a:ext uri="{FF2B5EF4-FFF2-40B4-BE49-F238E27FC236}">
                <a16:creationId xmlns:a16="http://schemas.microsoft.com/office/drawing/2014/main" id="{0C3FC36D-D4EC-80CC-F4A7-855ED716E2DA}"/>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9461" name="Foliennummernplatzhalter 2">
            <a:extLst>
              <a:ext uri="{FF2B5EF4-FFF2-40B4-BE49-F238E27FC236}">
                <a16:creationId xmlns:a16="http://schemas.microsoft.com/office/drawing/2014/main" id="{EF2CB676-71B3-EA54-3426-D56FA74C46D4}"/>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1EBCD25-DB42-40EE-B49E-7DD394C8898B}" type="slidenum">
              <a:rPr lang="de-DE" altLang="de-DE" sz="1200"/>
              <a:pPr eaLnBrk="1" hangingPunct="1">
                <a:spcBef>
                  <a:spcPct val="0"/>
                </a:spcBef>
                <a:buFontTx/>
                <a:buNone/>
              </a:pPr>
              <a:t>18</a:t>
            </a:fld>
            <a:endParaRPr lang="de-DE" altLang="de-DE" sz="1200"/>
          </a:p>
        </p:txBody>
      </p:sp>
      <p:graphicFrame>
        <p:nvGraphicFramePr>
          <p:cNvPr id="19462" name="Objekt 2">
            <a:extLst>
              <a:ext uri="{FF2B5EF4-FFF2-40B4-BE49-F238E27FC236}">
                <a16:creationId xmlns:a16="http://schemas.microsoft.com/office/drawing/2014/main" id="{11C37FF7-C1BF-F1CB-3DDD-2C85C461A717}"/>
              </a:ext>
            </a:extLst>
          </p:cNvPr>
          <p:cNvGraphicFramePr>
            <a:graphicFrameLocks noChangeAspect="1"/>
          </p:cNvGraphicFramePr>
          <p:nvPr/>
        </p:nvGraphicFramePr>
        <p:xfrm>
          <a:off x="1908175" y="238125"/>
          <a:ext cx="7099300" cy="6108700"/>
        </p:xfrm>
        <a:graphic>
          <a:graphicData uri="http://schemas.openxmlformats.org/presentationml/2006/ole">
            <mc:AlternateContent xmlns:mc="http://schemas.openxmlformats.org/markup-compatibility/2006">
              <mc:Choice xmlns:v="urn:schemas-microsoft-com:vml" Requires="v">
                <p:oleObj name="Visio" r:id="rId2" imgW="5150156" imgH="4427461" progId="Visio.Drawing.11">
                  <p:embed/>
                </p:oleObj>
              </mc:Choice>
              <mc:Fallback>
                <p:oleObj name="Visio" r:id="rId2" imgW="5150156" imgH="4427461"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38125"/>
                        <a:ext cx="70993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07069E6-3ED0-74F8-E360-8BCA1E608939}"/>
              </a:ext>
            </a:extLst>
          </p:cNvPr>
          <p:cNvSpPr>
            <a:spLocks noGrp="1" noChangeArrowheads="1"/>
          </p:cNvSpPr>
          <p:nvPr>
            <p:ph type="subTitle" idx="1"/>
          </p:nvPr>
        </p:nvSpPr>
        <p:spPr>
          <a:xfrm>
            <a:off x="0" y="0"/>
            <a:ext cx="9144000" cy="296863"/>
          </a:xfrm>
        </p:spPr>
        <p:txBody>
          <a:bodyPr/>
          <a:lstStyle/>
          <a:p>
            <a:pPr algn="l" eaLnBrk="1" hangingPunct="1">
              <a:lnSpc>
                <a:spcPct val="80000"/>
              </a:lnSpc>
            </a:pPr>
            <a:r>
              <a:rPr lang="de-DE" altLang="de-DE" sz="2400" b="1" i="1"/>
              <a:t>Wechsel der Zielpriorität</a:t>
            </a:r>
            <a:r>
              <a:rPr lang="de-DE" altLang="de-DE" sz="1800" b="1"/>
              <a:t> </a:t>
            </a:r>
            <a:r>
              <a:rPr lang="de-DE" altLang="de-DE" sz="1800"/>
              <a:t> </a:t>
            </a:r>
          </a:p>
        </p:txBody>
      </p:sp>
      <p:graphicFrame>
        <p:nvGraphicFramePr>
          <p:cNvPr id="24693" name="Group 117">
            <a:extLst>
              <a:ext uri="{FF2B5EF4-FFF2-40B4-BE49-F238E27FC236}">
                <a16:creationId xmlns:a16="http://schemas.microsoft.com/office/drawing/2014/main" id="{A38F785B-B005-8F1F-990A-C1224C9AF3D7}"/>
              </a:ext>
            </a:extLst>
          </p:cNvPr>
          <p:cNvGraphicFramePr>
            <a:graphicFrameLocks noGrp="1"/>
          </p:cNvGraphicFramePr>
          <p:nvPr/>
        </p:nvGraphicFramePr>
        <p:xfrm>
          <a:off x="827088" y="3049588"/>
          <a:ext cx="7345362" cy="1570036"/>
        </p:xfrm>
        <a:graphic>
          <a:graphicData uri="http://schemas.openxmlformats.org/drawingml/2006/table">
            <a:tbl>
              <a:tblPr/>
              <a:tblGrid>
                <a:gridCol w="2093088">
                  <a:extLst>
                    <a:ext uri="{9D8B030D-6E8A-4147-A177-3AD203B41FA5}">
                      <a16:colId xmlns:a16="http://schemas.microsoft.com/office/drawing/2014/main" val="20000"/>
                    </a:ext>
                  </a:extLst>
                </a:gridCol>
                <a:gridCol w="1734322">
                  <a:extLst>
                    <a:ext uri="{9D8B030D-6E8A-4147-A177-3AD203B41FA5}">
                      <a16:colId xmlns:a16="http://schemas.microsoft.com/office/drawing/2014/main" val="20001"/>
                    </a:ext>
                  </a:extLst>
                </a:gridCol>
                <a:gridCol w="1928158">
                  <a:extLst>
                    <a:ext uri="{9D8B030D-6E8A-4147-A177-3AD203B41FA5}">
                      <a16:colId xmlns:a16="http://schemas.microsoft.com/office/drawing/2014/main" val="20002"/>
                    </a:ext>
                  </a:extLst>
                </a:gridCol>
                <a:gridCol w="1589794">
                  <a:extLst>
                    <a:ext uri="{9D8B030D-6E8A-4147-A177-3AD203B41FA5}">
                      <a16:colId xmlns:a16="http://schemas.microsoft.com/office/drawing/2014/main" val="20003"/>
                    </a:ext>
                  </a:extLst>
                </a:gridCol>
              </a:tblGrid>
              <a:tr h="586858">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dirty="0">
                          <a:ln>
                            <a:noFill/>
                          </a:ln>
                          <a:solidFill>
                            <a:schemeClr val="tx1"/>
                          </a:solidFill>
                          <a:effectLst/>
                          <a:latin typeface="Arial" charset="0"/>
                          <a:cs typeface="Times New Roman" pitchFamily="18" charset="0"/>
                        </a:rPr>
                        <a:t>Rangfolge</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Planungs-phase</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Realisie-rungsphase</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Betriebs-phase</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726">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1. Priorität</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700" b="1" i="0" u="none" strike="noStrike" cap="none" normalizeH="0" baseline="0">
                          <a:ln>
                            <a:noFill/>
                          </a:ln>
                          <a:solidFill>
                            <a:srgbClr val="FF0000"/>
                          </a:solidFill>
                          <a:effectLst/>
                          <a:latin typeface="Arial" charset="0"/>
                          <a:cs typeface="Times New Roman" pitchFamily="18" charset="0"/>
                        </a:rPr>
                        <a:t>Preis</a:t>
                      </a:r>
                      <a:endParaRPr kumimoji="0" lang="de-DE" altLang="de-DE" sz="1200" b="0" i="0" u="none" strike="noStrike" cap="none" normalizeH="0" baseline="0">
                        <a:ln>
                          <a:noFill/>
                        </a:ln>
                        <a:solidFill>
                          <a:srgbClr val="0000FF"/>
                        </a:solidFill>
                        <a:effectLst/>
                        <a:latin typeface="Arial" charset="0"/>
                        <a:cs typeface="Times New Roman" pitchFamily="18" charset="0"/>
                      </a:endParaRPr>
                    </a:p>
                  </a:txBody>
                  <a:tcPr marL="121929" marR="121929" marT="34297" marB="34297"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dirty="0">
                          <a:ln>
                            <a:noFill/>
                          </a:ln>
                          <a:solidFill>
                            <a:srgbClr val="FF0000"/>
                          </a:solidFill>
                          <a:effectLst/>
                          <a:latin typeface="Arial" charset="0"/>
                          <a:cs typeface="Times New Roman" pitchFamily="18" charset="0"/>
                        </a:rPr>
                        <a:t>Termin</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dirty="0">
                          <a:ln>
                            <a:noFill/>
                          </a:ln>
                          <a:solidFill>
                            <a:srgbClr val="FF0000"/>
                          </a:solidFill>
                          <a:effectLst/>
                          <a:latin typeface="Arial" charset="0"/>
                          <a:cs typeface="Times New Roman" pitchFamily="18" charset="0"/>
                        </a:rPr>
                        <a:t>Qualität</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726">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2. Priorität</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700" b="1" i="0" u="none" strike="noStrike" cap="none" normalizeH="0" baseline="0">
                          <a:ln>
                            <a:noFill/>
                          </a:ln>
                          <a:solidFill>
                            <a:schemeClr val="tx1"/>
                          </a:solidFill>
                          <a:effectLst/>
                          <a:latin typeface="Arial" charset="0"/>
                          <a:cs typeface="Times New Roman" pitchFamily="18" charset="0"/>
                        </a:rPr>
                        <a:t>Termin</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Qualität</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Preis</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726">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3. Priorität</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700" b="1" i="0" u="none" strike="noStrike" cap="none" normalizeH="0" baseline="0">
                          <a:ln>
                            <a:noFill/>
                          </a:ln>
                          <a:solidFill>
                            <a:schemeClr val="tx1"/>
                          </a:solidFill>
                          <a:effectLst/>
                          <a:latin typeface="Arial" charset="0"/>
                          <a:cs typeface="Times New Roman" pitchFamily="18" charset="0"/>
                        </a:rPr>
                        <a:t>Qualität</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a:ln>
                            <a:noFill/>
                          </a:ln>
                          <a:solidFill>
                            <a:schemeClr val="tx1"/>
                          </a:solidFill>
                          <a:effectLst/>
                          <a:latin typeface="Arial" charset="0"/>
                          <a:cs typeface="Times New Roman" pitchFamily="18" charset="0"/>
                        </a:rPr>
                        <a:t>Preis</a:t>
                      </a:r>
                      <a:endParaRPr kumimoji="0" lang="de-DE" altLang="de-DE" sz="1400" b="0" i="0" u="none" strike="noStrike" cap="none" normalizeH="0" baseline="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Lst>
                      </a:pPr>
                      <a:r>
                        <a:rPr kumimoji="0" lang="de-DE" altLang="de-DE" sz="1700" b="1" i="0" u="none" strike="noStrike" cap="none" normalizeH="0" baseline="0" dirty="0">
                          <a:ln>
                            <a:noFill/>
                          </a:ln>
                          <a:solidFill>
                            <a:schemeClr val="tx1"/>
                          </a:solidFill>
                          <a:effectLst/>
                          <a:latin typeface="Arial" charset="0"/>
                          <a:cs typeface="Times New Roman" pitchFamily="18" charset="0"/>
                        </a:rPr>
                        <a:t>Termin</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9" marR="121929"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510" name="Rectangle 118">
            <a:extLst>
              <a:ext uri="{FF2B5EF4-FFF2-40B4-BE49-F238E27FC236}">
                <a16:creationId xmlns:a16="http://schemas.microsoft.com/office/drawing/2014/main" id="{44695C2F-9D43-5373-CB73-5FEFFA7309DC}"/>
              </a:ext>
            </a:extLst>
          </p:cNvPr>
          <p:cNvSpPr>
            <a:spLocks noChangeArrowheads="1"/>
          </p:cNvSpPr>
          <p:nvPr/>
        </p:nvSpPr>
        <p:spPr bwMode="auto">
          <a:xfrm>
            <a:off x="0" y="782638"/>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a:t>Ziele bestimmen das gesamte Projekt. Sie sind am Anfang eines Projektes oft noch unklar, und sie können im Projektverlauf eine </a:t>
            </a:r>
            <a:r>
              <a:rPr lang="de-DE" altLang="de-DE" sz="2400" b="1"/>
              <a:t>andere Gewichtung</a:t>
            </a:r>
            <a:r>
              <a:rPr lang="de-DE" altLang="de-DE" sz="2400"/>
              <a:t> erfahren. </a:t>
            </a:r>
          </a:p>
        </p:txBody>
      </p:sp>
      <p:sp>
        <p:nvSpPr>
          <p:cNvPr id="20511" name="Textfeld 34">
            <a:extLst>
              <a:ext uri="{FF2B5EF4-FFF2-40B4-BE49-F238E27FC236}">
                <a16:creationId xmlns:a16="http://schemas.microsoft.com/office/drawing/2014/main" id="{3380D260-B1A6-C041-F57B-5F1C53B16112}"/>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0512" name="Foliennummernplatzhalter 2">
            <a:extLst>
              <a:ext uri="{FF2B5EF4-FFF2-40B4-BE49-F238E27FC236}">
                <a16:creationId xmlns:a16="http://schemas.microsoft.com/office/drawing/2014/main" id="{760F9923-AE4B-AF5B-062C-E7B725C45A1C}"/>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DF08D95-1A47-426C-8BAE-4D59A733A8B5}" type="slidenum">
              <a:rPr lang="de-DE" altLang="de-DE" sz="1200"/>
              <a:pPr eaLnBrk="1" hangingPunct="1">
                <a:spcBef>
                  <a:spcPct val="0"/>
                </a:spcBef>
                <a:buFontTx/>
                <a:buNone/>
              </a:pPr>
              <a:t>19</a:t>
            </a:fld>
            <a:endParaRPr lang="de-DE" altLang="de-DE"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E8404C-C6FF-C1C9-71DF-7F597CABF86D}"/>
              </a:ext>
            </a:extLst>
          </p:cNvPr>
          <p:cNvSpPr>
            <a:spLocks noGrp="1" noChangeArrowheads="1"/>
          </p:cNvSpPr>
          <p:nvPr>
            <p:ph type="title"/>
          </p:nvPr>
        </p:nvSpPr>
        <p:spPr>
          <a:xfrm>
            <a:off x="0" y="0"/>
            <a:ext cx="9144000" cy="908050"/>
          </a:xfrm>
        </p:spPr>
        <p:txBody>
          <a:bodyPr/>
          <a:lstStyle/>
          <a:p>
            <a:pPr algn="l" eaLnBrk="1" hangingPunct="1"/>
            <a:r>
              <a:rPr lang="de-DE" altLang="de-DE" sz="2800" b="1" i="1" dirty="0"/>
              <a:t>Die HOAI:2013 fordert für Architekten in den einzelnen Leistungsphasen:</a:t>
            </a:r>
            <a:r>
              <a:rPr lang="de-DE" altLang="de-DE" sz="2800" dirty="0"/>
              <a:t> </a:t>
            </a:r>
          </a:p>
        </p:txBody>
      </p:sp>
      <p:sp>
        <p:nvSpPr>
          <p:cNvPr id="3075" name="Rectangle 3">
            <a:extLst>
              <a:ext uri="{FF2B5EF4-FFF2-40B4-BE49-F238E27FC236}">
                <a16:creationId xmlns:a16="http://schemas.microsoft.com/office/drawing/2014/main" id="{CB226E41-9076-53D5-FDE7-F824F98BC18C}"/>
              </a:ext>
            </a:extLst>
          </p:cNvPr>
          <p:cNvSpPr>
            <a:spLocks noGrp="1" noChangeArrowheads="1"/>
          </p:cNvSpPr>
          <p:nvPr>
            <p:ph type="body" idx="1"/>
          </p:nvPr>
        </p:nvSpPr>
        <p:spPr>
          <a:xfrm>
            <a:off x="444500" y="1196975"/>
            <a:ext cx="8699500" cy="5184353"/>
          </a:xfrm>
        </p:spPr>
        <p:txBody>
          <a:bodyPr/>
          <a:lstStyle/>
          <a:p>
            <a:pPr eaLnBrk="1" hangingPunct="1">
              <a:buFontTx/>
              <a:buNone/>
            </a:pPr>
            <a:r>
              <a:rPr lang="de-DE" altLang="de-DE" sz="2800" b="1" dirty="0">
                <a:solidFill>
                  <a:srgbClr val="FF0000"/>
                </a:solidFill>
              </a:rPr>
              <a:t>2 Vorplanung, h) </a:t>
            </a:r>
            <a:br>
              <a:rPr lang="de-DE" altLang="de-DE" sz="2800" b="1" dirty="0">
                <a:solidFill>
                  <a:srgbClr val="FF0000"/>
                </a:solidFill>
              </a:rPr>
            </a:br>
            <a:r>
              <a:rPr lang="de-DE" altLang="de-DE" sz="2400" dirty="0"/>
              <a:t>Erstellen eines Terminplans mit den wesentlichen Vorgängen des Planungs- und Bauablaufs </a:t>
            </a:r>
          </a:p>
          <a:p>
            <a:pPr eaLnBrk="1" hangingPunct="1">
              <a:buFontTx/>
              <a:buNone/>
            </a:pPr>
            <a:r>
              <a:rPr lang="de-DE" altLang="de-DE" sz="2800" b="1" dirty="0">
                <a:solidFill>
                  <a:srgbClr val="FF0000"/>
                </a:solidFill>
              </a:rPr>
              <a:t>3 Entwurfsplanung, f)</a:t>
            </a:r>
            <a:br>
              <a:rPr lang="de-DE" altLang="de-DE" sz="2800" b="1" dirty="0">
                <a:solidFill>
                  <a:srgbClr val="FF0000"/>
                </a:solidFill>
              </a:rPr>
            </a:br>
            <a:r>
              <a:rPr lang="de-DE" altLang="de-DE" sz="2400" dirty="0"/>
              <a:t>Fortschreiben des Terminplans </a:t>
            </a:r>
          </a:p>
          <a:p>
            <a:pPr eaLnBrk="1" hangingPunct="1">
              <a:buFontTx/>
              <a:buNone/>
            </a:pPr>
            <a:r>
              <a:rPr lang="de-DE" altLang="de-DE" sz="2800" b="1" dirty="0">
                <a:solidFill>
                  <a:srgbClr val="FF0000"/>
                </a:solidFill>
              </a:rPr>
              <a:t>5 Ausführungsplanung, d)</a:t>
            </a:r>
            <a:br>
              <a:rPr lang="de-DE" altLang="de-DE" sz="2800" b="1" dirty="0">
                <a:solidFill>
                  <a:srgbClr val="FF0000"/>
                </a:solidFill>
              </a:rPr>
            </a:br>
            <a:r>
              <a:rPr lang="de-DE" altLang="de-DE" sz="2400" dirty="0"/>
              <a:t>Fortschreiben des Terminplans </a:t>
            </a:r>
          </a:p>
          <a:p>
            <a:pPr eaLnBrk="1" hangingPunct="1">
              <a:buFontTx/>
              <a:buNone/>
            </a:pPr>
            <a:r>
              <a:rPr lang="de-DE" altLang="de-DE" sz="2800" b="1" dirty="0">
                <a:solidFill>
                  <a:srgbClr val="FF0000"/>
                </a:solidFill>
              </a:rPr>
              <a:t>6 Vorbereitung der Vergabe, a)</a:t>
            </a:r>
            <a:br>
              <a:rPr lang="de-DE" altLang="de-DE" sz="2800" b="1" dirty="0">
                <a:solidFill>
                  <a:srgbClr val="FF0000"/>
                </a:solidFill>
              </a:rPr>
            </a:br>
            <a:r>
              <a:rPr lang="de-DE" altLang="de-DE" sz="2400" dirty="0"/>
              <a:t>Aufstellen eines Vergabeterminplans</a:t>
            </a:r>
          </a:p>
          <a:p>
            <a:pPr eaLnBrk="1" hangingPunct="1">
              <a:buFontTx/>
              <a:buNone/>
            </a:pPr>
            <a:r>
              <a:rPr lang="de-DE" altLang="de-DE" sz="2800" b="1" dirty="0">
                <a:solidFill>
                  <a:srgbClr val="FF0000"/>
                </a:solidFill>
              </a:rPr>
              <a:t>8 Objektüberwachung, d)</a:t>
            </a:r>
            <a:br>
              <a:rPr lang="de-DE" altLang="de-DE" sz="2800" b="1" dirty="0">
                <a:solidFill>
                  <a:srgbClr val="FF0000"/>
                </a:solidFill>
              </a:rPr>
            </a:br>
            <a:r>
              <a:rPr lang="de-DE" altLang="de-DE" sz="2400" dirty="0"/>
              <a:t>Aufstellen, Fortschreiben und Überwachen eines Terminplans (Balkendiagramm) </a:t>
            </a:r>
          </a:p>
        </p:txBody>
      </p:sp>
      <p:sp>
        <p:nvSpPr>
          <p:cNvPr id="3076" name="Textfeld 7">
            <a:extLst>
              <a:ext uri="{FF2B5EF4-FFF2-40B4-BE49-F238E27FC236}">
                <a16:creationId xmlns:a16="http://schemas.microsoft.com/office/drawing/2014/main" id="{04581D42-68A2-EB5B-0516-EB2452ADF08D}"/>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077" name="Foliennummernplatzhalter 2">
            <a:extLst>
              <a:ext uri="{FF2B5EF4-FFF2-40B4-BE49-F238E27FC236}">
                <a16:creationId xmlns:a16="http://schemas.microsoft.com/office/drawing/2014/main" id="{A19F8249-F2EE-3422-9D57-1C5627FF962D}"/>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6BFB0D0-3DB7-4FDB-9B7A-3CA3D6E3D429}" type="slidenum">
              <a:rPr lang="de-DE" altLang="de-DE" sz="1200"/>
              <a:pPr eaLnBrk="1" hangingPunct="1">
                <a:spcBef>
                  <a:spcPct val="0"/>
                </a:spcBef>
                <a:buFontTx/>
                <a:buNone/>
              </a:pPr>
              <a:t>2</a:t>
            </a:fld>
            <a:endParaRPr lang="de-DE" altLang="de-DE"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DEA841F-8082-29E4-DB95-25FB9949E76B}"/>
              </a:ext>
            </a:extLst>
          </p:cNvPr>
          <p:cNvSpPr>
            <a:spLocks noGrp="1" noChangeArrowheads="1"/>
          </p:cNvSpPr>
          <p:nvPr>
            <p:ph type="subTitle" idx="1"/>
          </p:nvPr>
        </p:nvSpPr>
        <p:spPr>
          <a:xfrm>
            <a:off x="0" y="0"/>
            <a:ext cx="3132138" cy="1398588"/>
          </a:xfrm>
        </p:spPr>
        <p:txBody>
          <a:bodyPr/>
          <a:lstStyle/>
          <a:p>
            <a:pPr algn="l" eaLnBrk="1" hangingPunct="1"/>
            <a:r>
              <a:rPr lang="de-DE" altLang="de-DE" sz="2400" b="1" i="1"/>
              <a:t>Strukturierung nach verschiedenen Gesichtspunkten </a:t>
            </a:r>
            <a:r>
              <a:rPr lang="de-DE" altLang="de-DE" sz="2400" i="1"/>
              <a:t> </a:t>
            </a:r>
          </a:p>
        </p:txBody>
      </p:sp>
      <p:sp>
        <p:nvSpPr>
          <p:cNvPr id="21507" name="Rectangle 5">
            <a:extLst>
              <a:ext uri="{FF2B5EF4-FFF2-40B4-BE49-F238E27FC236}">
                <a16:creationId xmlns:a16="http://schemas.microsoft.com/office/drawing/2014/main" id="{AEDECADD-73D8-6C9C-9BE4-A71A29BDC272}"/>
              </a:ext>
            </a:extLst>
          </p:cNvPr>
          <p:cNvSpPr>
            <a:spLocks noChangeArrowheads="1"/>
          </p:cNvSpPr>
          <p:nvPr/>
        </p:nvSpPr>
        <p:spPr bwMode="auto">
          <a:xfrm>
            <a:off x="0" y="103028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21508" name="Textfeld 8">
            <a:extLst>
              <a:ext uri="{FF2B5EF4-FFF2-40B4-BE49-F238E27FC236}">
                <a16:creationId xmlns:a16="http://schemas.microsoft.com/office/drawing/2014/main" id="{BACA74D0-9D61-4737-4BF3-8CAB7AF71657}"/>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1509" name="Foliennummernplatzhalter 2">
            <a:extLst>
              <a:ext uri="{FF2B5EF4-FFF2-40B4-BE49-F238E27FC236}">
                <a16:creationId xmlns:a16="http://schemas.microsoft.com/office/drawing/2014/main" id="{7FD5F093-1584-E4D1-5363-146F7E7EB005}"/>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C3C67DB-600A-4AA4-9F6C-E07B09DB13E5}" type="slidenum">
              <a:rPr lang="de-DE" altLang="de-DE" sz="1200"/>
              <a:pPr eaLnBrk="1" hangingPunct="1">
                <a:spcBef>
                  <a:spcPct val="0"/>
                </a:spcBef>
                <a:buFontTx/>
                <a:buNone/>
              </a:pPr>
              <a:t>20</a:t>
            </a:fld>
            <a:endParaRPr lang="de-DE" altLang="de-DE" sz="1200"/>
          </a:p>
        </p:txBody>
      </p:sp>
      <p:graphicFrame>
        <p:nvGraphicFramePr>
          <p:cNvPr id="21510" name="Objekt 2">
            <a:extLst>
              <a:ext uri="{FF2B5EF4-FFF2-40B4-BE49-F238E27FC236}">
                <a16:creationId xmlns:a16="http://schemas.microsoft.com/office/drawing/2014/main" id="{EDEFCF9B-0452-AB11-D1F3-8C92E7138165}"/>
              </a:ext>
            </a:extLst>
          </p:cNvPr>
          <p:cNvGraphicFramePr>
            <a:graphicFrameLocks noChangeAspect="1"/>
          </p:cNvGraphicFramePr>
          <p:nvPr/>
        </p:nvGraphicFramePr>
        <p:xfrm>
          <a:off x="2627313" y="127000"/>
          <a:ext cx="6408737" cy="6357938"/>
        </p:xfrm>
        <a:graphic>
          <a:graphicData uri="http://schemas.openxmlformats.org/presentationml/2006/ole">
            <mc:AlternateContent xmlns:mc="http://schemas.openxmlformats.org/markup-compatibility/2006">
              <mc:Choice xmlns:v="urn:schemas-microsoft-com:vml" Requires="v">
                <p:oleObj name="Visio" r:id="rId2" imgW="7056551" imgH="6974392" progId="Visio.Drawing.11">
                  <p:embed/>
                </p:oleObj>
              </mc:Choice>
              <mc:Fallback>
                <p:oleObj name="Visio" r:id="rId2" imgW="7056551" imgH="6974392"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27000"/>
                        <a:ext cx="6408737"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E7B921C-99BB-062D-F2AD-3D9917902FA1}"/>
              </a:ext>
            </a:extLst>
          </p:cNvPr>
          <p:cNvSpPr>
            <a:spLocks noGrp="1" noChangeArrowheads="1"/>
          </p:cNvSpPr>
          <p:nvPr>
            <p:ph type="subTitle" idx="1"/>
          </p:nvPr>
        </p:nvSpPr>
        <p:spPr>
          <a:xfrm>
            <a:off x="0" y="0"/>
            <a:ext cx="3132138" cy="1030288"/>
          </a:xfrm>
        </p:spPr>
        <p:txBody>
          <a:bodyPr/>
          <a:lstStyle/>
          <a:p>
            <a:pPr algn="l" eaLnBrk="1" hangingPunct="1"/>
            <a:r>
              <a:rPr lang="de-DE" altLang="de-DE" sz="2400" b="1" i="1"/>
              <a:t>Strukturierung nach der Örtlichkeit </a:t>
            </a:r>
            <a:endParaRPr lang="de-DE" altLang="de-DE" sz="2400" i="1"/>
          </a:p>
        </p:txBody>
      </p:sp>
      <p:sp>
        <p:nvSpPr>
          <p:cNvPr id="22531" name="Rectangle 4">
            <a:extLst>
              <a:ext uri="{FF2B5EF4-FFF2-40B4-BE49-F238E27FC236}">
                <a16:creationId xmlns:a16="http://schemas.microsoft.com/office/drawing/2014/main" id="{A26ADB6E-1A4A-A1D5-309D-3871E41BC8A4}"/>
              </a:ext>
            </a:extLst>
          </p:cNvPr>
          <p:cNvSpPr>
            <a:spLocks noChangeArrowheads="1"/>
          </p:cNvSpPr>
          <p:nvPr/>
        </p:nvSpPr>
        <p:spPr bwMode="auto">
          <a:xfrm>
            <a:off x="0" y="103028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22532" name="Textfeld 8">
            <a:extLst>
              <a:ext uri="{FF2B5EF4-FFF2-40B4-BE49-F238E27FC236}">
                <a16:creationId xmlns:a16="http://schemas.microsoft.com/office/drawing/2014/main" id="{F5F3A3DE-6654-D205-217F-D414FD032928}"/>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2533" name="Foliennummernplatzhalter 2">
            <a:extLst>
              <a:ext uri="{FF2B5EF4-FFF2-40B4-BE49-F238E27FC236}">
                <a16:creationId xmlns:a16="http://schemas.microsoft.com/office/drawing/2014/main" id="{115248DD-FF0F-0953-1B90-D2D50EBBD16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C2E97A1-6946-4C5B-93C0-DACFB456E3A2}" type="slidenum">
              <a:rPr lang="de-DE" altLang="de-DE" sz="1200"/>
              <a:pPr eaLnBrk="1" hangingPunct="1">
                <a:spcBef>
                  <a:spcPct val="0"/>
                </a:spcBef>
                <a:buFontTx/>
                <a:buNone/>
              </a:pPr>
              <a:t>21</a:t>
            </a:fld>
            <a:endParaRPr lang="de-DE" altLang="de-DE" sz="1200"/>
          </a:p>
        </p:txBody>
      </p:sp>
      <p:pic>
        <p:nvPicPr>
          <p:cNvPr id="22534" name="Picture 12">
            <a:extLst>
              <a:ext uri="{FF2B5EF4-FFF2-40B4-BE49-F238E27FC236}">
                <a16:creationId xmlns:a16="http://schemas.microsoft.com/office/drawing/2014/main" id="{C5AD0820-C310-6406-F037-EEEA9499E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550" y="36513"/>
            <a:ext cx="4262438" cy="66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4CD5E8C-3E58-ED30-FD42-EA42A76D59B5}"/>
              </a:ext>
            </a:extLst>
          </p:cNvPr>
          <p:cNvSpPr>
            <a:spLocks noGrp="1" noChangeArrowheads="1"/>
          </p:cNvSpPr>
          <p:nvPr>
            <p:ph type="subTitle" idx="1"/>
          </p:nvPr>
        </p:nvSpPr>
        <p:spPr>
          <a:xfrm>
            <a:off x="0" y="0"/>
            <a:ext cx="9144000" cy="515938"/>
          </a:xfrm>
        </p:spPr>
        <p:txBody>
          <a:bodyPr/>
          <a:lstStyle/>
          <a:p>
            <a:pPr algn="l" eaLnBrk="1" hangingPunct="1"/>
            <a:r>
              <a:rPr lang="de-DE" altLang="de-DE" sz="2400" b="1" i="1"/>
              <a:t>Ablaufschema Vergabe von Bauaufträgen 1</a:t>
            </a:r>
          </a:p>
          <a:p>
            <a:pPr algn="l" eaLnBrk="1" hangingPunct="1"/>
            <a:endParaRPr lang="de-DE" altLang="de-DE" sz="2400" i="1"/>
          </a:p>
        </p:txBody>
      </p:sp>
      <p:sp>
        <p:nvSpPr>
          <p:cNvPr id="23555" name="Textfeld 7">
            <a:extLst>
              <a:ext uri="{FF2B5EF4-FFF2-40B4-BE49-F238E27FC236}">
                <a16:creationId xmlns:a16="http://schemas.microsoft.com/office/drawing/2014/main" id="{6849982F-8F48-982D-1422-A5AFB12BBE8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3556" name="Foliennummernplatzhalter 2">
            <a:extLst>
              <a:ext uri="{FF2B5EF4-FFF2-40B4-BE49-F238E27FC236}">
                <a16:creationId xmlns:a16="http://schemas.microsoft.com/office/drawing/2014/main" id="{2176E349-E81E-DCDE-B385-D1CCDF053B6A}"/>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A0BF459-EA34-4905-8A7E-2186642C9527}" type="slidenum">
              <a:rPr lang="de-DE" altLang="de-DE" sz="1200"/>
              <a:pPr eaLnBrk="1" hangingPunct="1">
                <a:spcBef>
                  <a:spcPct val="0"/>
                </a:spcBef>
                <a:buFontTx/>
                <a:buNone/>
              </a:pPr>
              <a:t>22</a:t>
            </a:fld>
            <a:endParaRPr lang="de-DE" altLang="de-DE" sz="1200"/>
          </a:p>
        </p:txBody>
      </p:sp>
      <p:pic>
        <p:nvPicPr>
          <p:cNvPr id="23557" name="Picture 5">
            <a:extLst>
              <a:ext uri="{FF2B5EF4-FFF2-40B4-BE49-F238E27FC236}">
                <a16:creationId xmlns:a16="http://schemas.microsoft.com/office/drawing/2014/main" id="{CFEAF140-85DD-A673-378C-EA22188BD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15938"/>
            <a:ext cx="8296275" cy="606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E4DF84F-7F64-1798-4786-31564ACBCDFC}"/>
              </a:ext>
            </a:extLst>
          </p:cNvPr>
          <p:cNvSpPr>
            <a:spLocks noGrp="1" noChangeArrowheads="1"/>
          </p:cNvSpPr>
          <p:nvPr>
            <p:ph type="subTitle" idx="1"/>
          </p:nvPr>
        </p:nvSpPr>
        <p:spPr>
          <a:xfrm>
            <a:off x="0" y="0"/>
            <a:ext cx="9144000" cy="515938"/>
          </a:xfrm>
        </p:spPr>
        <p:txBody>
          <a:bodyPr/>
          <a:lstStyle/>
          <a:p>
            <a:pPr algn="l" eaLnBrk="1" hangingPunct="1"/>
            <a:r>
              <a:rPr lang="de-DE" altLang="de-DE" sz="2400" b="1" i="1"/>
              <a:t>Ablaufschema Vergabe von Bauaufträgen 2</a:t>
            </a:r>
          </a:p>
          <a:p>
            <a:pPr algn="l" eaLnBrk="1" hangingPunct="1"/>
            <a:endParaRPr lang="de-DE" altLang="de-DE" sz="2400" i="1"/>
          </a:p>
        </p:txBody>
      </p:sp>
      <p:sp>
        <p:nvSpPr>
          <p:cNvPr id="24579" name="Textfeld 7">
            <a:extLst>
              <a:ext uri="{FF2B5EF4-FFF2-40B4-BE49-F238E27FC236}">
                <a16:creationId xmlns:a16="http://schemas.microsoft.com/office/drawing/2014/main" id="{B8218347-2D11-C16A-89C9-7A82A7EC2FC2}"/>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4580" name="Foliennummernplatzhalter 2">
            <a:extLst>
              <a:ext uri="{FF2B5EF4-FFF2-40B4-BE49-F238E27FC236}">
                <a16:creationId xmlns:a16="http://schemas.microsoft.com/office/drawing/2014/main" id="{D3A888FD-E947-5346-5B57-A5E1498EF757}"/>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82BB1753-56B4-4FBB-9833-EEF556A22182}" type="slidenum">
              <a:rPr lang="de-DE" altLang="de-DE" sz="1200"/>
              <a:pPr eaLnBrk="1" hangingPunct="1">
                <a:spcBef>
                  <a:spcPct val="0"/>
                </a:spcBef>
                <a:buFontTx/>
                <a:buNone/>
              </a:pPr>
              <a:t>23</a:t>
            </a:fld>
            <a:endParaRPr lang="de-DE" altLang="de-DE" sz="1200"/>
          </a:p>
        </p:txBody>
      </p:sp>
      <p:pic>
        <p:nvPicPr>
          <p:cNvPr id="24581" name="Picture 2">
            <a:extLst>
              <a:ext uri="{FF2B5EF4-FFF2-40B4-BE49-F238E27FC236}">
                <a16:creationId xmlns:a16="http://schemas.microsoft.com/office/drawing/2014/main" id="{7751D8C4-2669-9A26-3D18-45AD432B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8820150" cy="548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3C63E9-BA6D-39C2-1751-5B95AA5B5E9F}"/>
              </a:ext>
            </a:extLst>
          </p:cNvPr>
          <p:cNvSpPr>
            <a:spLocks noGrp="1" noChangeArrowheads="1"/>
          </p:cNvSpPr>
          <p:nvPr>
            <p:ph type="subTitle" idx="1"/>
          </p:nvPr>
        </p:nvSpPr>
        <p:spPr>
          <a:xfrm>
            <a:off x="0" y="0"/>
            <a:ext cx="9144000" cy="515938"/>
          </a:xfrm>
        </p:spPr>
        <p:txBody>
          <a:bodyPr/>
          <a:lstStyle/>
          <a:p>
            <a:pPr algn="l" eaLnBrk="1" hangingPunct="1"/>
            <a:r>
              <a:rPr lang="de-DE" altLang="de-DE" sz="2400" b="1" i="1"/>
              <a:t>Ablaufschema Vergabe von Bauaufträgen 3</a:t>
            </a:r>
          </a:p>
          <a:p>
            <a:pPr algn="l" eaLnBrk="1" hangingPunct="1"/>
            <a:endParaRPr lang="de-DE" altLang="de-DE" sz="2400" i="1"/>
          </a:p>
        </p:txBody>
      </p:sp>
      <p:sp>
        <p:nvSpPr>
          <p:cNvPr id="25603" name="Textfeld 7">
            <a:extLst>
              <a:ext uri="{FF2B5EF4-FFF2-40B4-BE49-F238E27FC236}">
                <a16:creationId xmlns:a16="http://schemas.microsoft.com/office/drawing/2014/main" id="{DCB031B0-192A-232A-2F02-2633AE722977}"/>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5604" name="Foliennummernplatzhalter 2">
            <a:extLst>
              <a:ext uri="{FF2B5EF4-FFF2-40B4-BE49-F238E27FC236}">
                <a16:creationId xmlns:a16="http://schemas.microsoft.com/office/drawing/2014/main" id="{58F8A409-09DE-1310-5FE5-D34E039015CD}"/>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8BCA84D-9B89-499F-9546-24989A2CCD7E}" type="slidenum">
              <a:rPr lang="de-DE" altLang="de-DE" sz="1200"/>
              <a:pPr eaLnBrk="1" hangingPunct="1">
                <a:spcBef>
                  <a:spcPct val="0"/>
                </a:spcBef>
                <a:buFontTx/>
                <a:buNone/>
              </a:pPr>
              <a:t>24</a:t>
            </a:fld>
            <a:endParaRPr lang="de-DE" altLang="de-DE" sz="1200"/>
          </a:p>
        </p:txBody>
      </p:sp>
      <p:pic>
        <p:nvPicPr>
          <p:cNvPr id="25605" name="Picture 2">
            <a:extLst>
              <a:ext uri="{FF2B5EF4-FFF2-40B4-BE49-F238E27FC236}">
                <a16:creationId xmlns:a16="http://schemas.microsoft.com/office/drawing/2014/main" id="{4B428E6D-8ED7-1EEE-AF12-EEBDB9D9D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8785225" cy="594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77BBF3A-131D-FF8D-9D1A-E9792F60A722}"/>
              </a:ext>
            </a:extLst>
          </p:cNvPr>
          <p:cNvSpPr>
            <a:spLocks noGrp="1" noChangeArrowheads="1"/>
          </p:cNvSpPr>
          <p:nvPr>
            <p:ph type="subTitle" idx="1"/>
          </p:nvPr>
        </p:nvSpPr>
        <p:spPr>
          <a:xfrm>
            <a:off x="0" y="0"/>
            <a:ext cx="3276600" cy="1773238"/>
          </a:xfrm>
        </p:spPr>
        <p:txBody>
          <a:bodyPr/>
          <a:lstStyle/>
          <a:p>
            <a:pPr algn="l" eaLnBrk="1" hangingPunct="1"/>
            <a:r>
              <a:rPr lang="de-DE" altLang="de-DE" sz="2400" b="1" i="1"/>
              <a:t>Produktionsplanung, Arbeitsrichtung und Arbeitsfolgen (Objekt)</a:t>
            </a:r>
            <a:r>
              <a:rPr lang="de-DE" altLang="de-DE" sz="2400" i="1"/>
              <a:t> </a:t>
            </a:r>
          </a:p>
        </p:txBody>
      </p:sp>
      <p:sp>
        <p:nvSpPr>
          <p:cNvPr id="26627" name="Rectangle 5">
            <a:extLst>
              <a:ext uri="{FF2B5EF4-FFF2-40B4-BE49-F238E27FC236}">
                <a16:creationId xmlns:a16="http://schemas.microsoft.com/office/drawing/2014/main" id="{D4696B00-0E15-91CB-8596-5D43060C298F}"/>
              </a:ext>
            </a:extLst>
          </p:cNvPr>
          <p:cNvSpPr>
            <a:spLocks noChangeArrowheads="1"/>
          </p:cNvSpPr>
          <p:nvPr/>
        </p:nvSpPr>
        <p:spPr bwMode="auto">
          <a:xfrm>
            <a:off x="0" y="82232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26628" name="Textfeld 8">
            <a:extLst>
              <a:ext uri="{FF2B5EF4-FFF2-40B4-BE49-F238E27FC236}">
                <a16:creationId xmlns:a16="http://schemas.microsoft.com/office/drawing/2014/main" id="{D70270BD-F7B9-84E3-B661-9609855E5A05}"/>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6629" name="Foliennummernplatzhalter 2">
            <a:extLst>
              <a:ext uri="{FF2B5EF4-FFF2-40B4-BE49-F238E27FC236}">
                <a16:creationId xmlns:a16="http://schemas.microsoft.com/office/drawing/2014/main" id="{CAFF176C-94A0-0B28-D09A-5CBF97F3D6E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F065879-F510-43B9-8EB9-404F6D679ED1}" type="slidenum">
              <a:rPr lang="de-DE" altLang="de-DE" sz="1200"/>
              <a:pPr eaLnBrk="1" hangingPunct="1">
                <a:spcBef>
                  <a:spcPct val="0"/>
                </a:spcBef>
                <a:buFontTx/>
                <a:buNone/>
              </a:pPr>
              <a:t>25</a:t>
            </a:fld>
            <a:endParaRPr lang="de-DE" altLang="de-DE" sz="1200"/>
          </a:p>
        </p:txBody>
      </p:sp>
      <p:pic>
        <p:nvPicPr>
          <p:cNvPr id="26630" name="Picture 4">
            <a:extLst>
              <a:ext uri="{FF2B5EF4-FFF2-40B4-BE49-F238E27FC236}">
                <a16:creationId xmlns:a16="http://schemas.microsoft.com/office/drawing/2014/main" id="{D87FEF19-BAAC-6D28-D369-BA4E9998A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922338"/>
            <a:ext cx="65627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3EC9496-D648-6662-1985-5B657FEEC700}"/>
              </a:ext>
            </a:extLst>
          </p:cNvPr>
          <p:cNvSpPr>
            <a:spLocks noGrp="1" noChangeArrowheads="1"/>
          </p:cNvSpPr>
          <p:nvPr>
            <p:ph type="subTitle" idx="1"/>
          </p:nvPr>
        </p:nvSpPr>
        <p:spPr>
          <a:xfrm>
            <a:off x="0" y="0"/>
            <a:ext cx="3276600" cy="1773238"/>
          </a:xfrm>
        </p:spPr>
        <p:txBody>
          <a:bodyPr/>
          <a:lstStyle/>
          <a:p>
            <a:pPr algn="l" eaLnBrk="1" hangingPunct="1"/>
            <a:r>
              <a:rPr lang="de-DE" altLang="de-DE" sz="2400" b="1" i="1"/>
              <a:t>Produktionsplanung, Arbeitsrichtung und Arbeitsfolgen (Objekt)</a:t>
            </a:r>
            <a:r>
              <a:rPr lang="de-DE" altLang="de-DE" sz="2400" i="1"/>
              <a:t> </a:t>
            </a:r>
          </a:p>
        </p:txBody>
      </p:sp>
      <p:sp>
        <p:nvSpPr>
          <p:cNvPr id="27651" name="Rectangle 5">
            <a:extLst>
              <a:ext uri="{FF2B5EF4-FFF2-40B4-BE49-F238E27FC236}">
                <a16:creationId xmlns:a16="http://schemas.microsoft.com/office/drawing/2014/main" id="{F5E3C25A-9575-5530-37A9-F71B5E816BC7}"/>
              </a:ext>
            </a:extLst>
          </p:cNvPr>
          <p:cNvSpPr>
            <a:spLocks noChangeArrowheads="1"/>
          </p:cNvSpPr>
          <p:nvPr/>
        </p:nvSpPr>
        <p:spPr bwMode="auto">
          <a:xfrm>
            <a:off x="0" y="82232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27652" name="Textfeld 8">
            <a:extLst>
              <a:ext uri="{FF2B5EF4-FFF2-40B4-BE49-F238E27FC236}">
                <a16:creationId xmlns:a16="http://schemas.microsoft.com/office/drawing/2014/main" id="{60F00D1D-C3F8-7AFA-7DA6-AAD4C453DD30}"/>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7653" name="Foliennummernplatzhalter 2">
            <a:extLst>
              <a:ext uri="{FF2B5EF4-FFF2-40B4-BE49-F238E27FC236}">
                <a16:creationId xmlns:a16="http://schemas.microsoft.com/office/drawing/2014/main" id="{50AA34AA-71AA-3A93-E80E-24CB5516420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6130044-BB05-432A-8C54-C84CB3D7FE2D}" type="slidenum">
              <a:rPr lang="de-DE" altLang="de-DE" sz="1200"/>
              <a:pPr eaLnBrk="1" hangingPunct="1">
                <a:spcBef>
                  <a:spcPct val="0"/>
                </a:spcBef>
                <a:buFontTx/>
                <a:buNone/>
              </a:pPr>
              <a:t>26</a:t>
            </a:fld>
            <a:endParaRPr lang="de-DE" altLang="de-DE" sz="1200"/>
          </a:p>
        </p:txBody>
      </p:sp>
      <p:pic>
        <p:nvPicPr>
          <p:cNvPr id="27654" name="Picture 2">
            <a:extLst>
              <a:ext uri="{FF2B5EF4-FFF2-40B4-BE49-F238E27FC236}">
                <a16:creationId xmlns:a16="http://schemas.microsoft.com/office/drawing/2014/main" id="{7B5610F8-44A6-269C-F9EE-6FA1DE98F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977900"/>
            <a:ext cx="65627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AC34C01-C216-D242-D7C6-C19A8A6C95B4}"/>
              </a:ext>
            </a:extLst>
          </p:cNvPr>
          <p:cNvSpPr>
            <a:spLocks noGrp="1" noChangeArrowheads="1"/>
          </p:cNvSpPr>
          <p:nvPr>
            <p:ph type="subTitle" idx="1"/>
          </p:nvPr>
        </p:nvSpPr>
        <p:spPr>
          <a:xfrm>
            <a:off x="0" y="0"/>
            <a:ext cx="9144000" cy="549275"/>
          </a:xfrm>
        </p:spPr>
        <p:txBody>
          <a:bodyPr/>
          <a:lstStyle/>
          <a:p>
            <a:pPr algn="l" eaLnBrk="1" hangingPunct="1"/>
            <a:r>
              <a:rPr lang="de-DE" altLang="de-DE" sz="2400" b="1" i="1"/>
              <a:t>Darstellungsarten von Abläufen</a:t>
            </a:r>
            <a:endParaRPr lang="de-DE" altLang="de-DE" sz="2400" i="1"/>
          </a:p>
        </p:txBody>
      </p:sp>
      <p:sp>
        <p:nvSpPr>
          <p:cNvPr id="28675" name="Rectangle 4">
            <a:extLst>
              <a:ext uri="{FF2B5EF4-FFF2-40B4-BE49-F238E27FC236}">
                <a16:creationId xmlns:a16="http://schemas.microsoft.com/office/drawing/2014/main" id="{AE497928-90F0-B8F5-7B0D-456467F32407}"/>
              </a:ext>
            </a:extLst>
          </p:cNvPr>
          <p:cNvSpPr>
            <a:spLocks noChangeArrowheads="1"/>
          </p:cNvSpPr>
          <p:nvPr/>
        </p:nvSpPr>
        <p:spPr bwMode="auto">
          <a:xfrm>
            <a:off x="0" y="1096963"/>
            <a:ext cx="91440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6176" bIns="76176"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b="1"/>
              <a:t>Im Zusammenhang mit Zeitplanung am Bau wird immer wieder von </a:t>
            </a:r>
            <a:r>
              <a:rPr lang="de-DE" altLang="de-DE" sz="2400" b="1">
                <a:solidFill>
                  <a:srgbClr val="FF0000"/>
                </a:solidFill>
              </a:rPr>
              <a:t>Zeitplanungsmethoden</a:t>
            </a:r>
            <a:r>
              <a:rPr lang="de-DE" altLang="de-DE" sz="2400" b="1"/>
              <a:t> gesprochen. </a:t>
            </a:r>
          </a:p>
          <a:p>
            <a:pPr eaLnBrk="1" hangingPunct="1">
              <a:spcBef>
                <a:spcPct val="0"/>
              </a:spcBef>
              <a:buFontTx/>
              <a:buNone/>
            </a:pPr>
            <a:endParaRPr lang="de-DE" altLang="de-DE" sz="2400" b="1"/>
          </a:p>
          <a:p>
            <a:pPr eaLnBrk="1" hangingPunct="1">
              <a:spcBef>
                <a:spcPct val="0"/>
              </a:spcBef>
              <a:buFontTx/>
              <a:buNone/>
            </a:pPr>
            <a:r>
              <a:rPr lang="de-DE" altLang="de-DE" sz="2400" b="1">
                <a:solidFill>
                  <a:srgbClr val="3366FF"/>
                </a:solidFill>
              </a:rPr>
              <a:t>Das ist falsch; es gibt nur eine Methode: die Ablaufplanung.</a:t>
            </a:r>
            <a:r>
              <a:rPr lang="de-DE" altLang="de-DE" sz="2400" b="1"/>
              <a:t> </a:t>
            </a:r>
          </a:p>
          <a:p>
            <a:pPr eaLnBrk="1" hangingPunct="1">
              <a:spcBef>
                <a:spcPct val="0"/>
              </a:spcBef>
              <a:buFontTx/>
              <a:buNone/>
            </a:pPr>
            <a:endParaRPr lang="de-DE" altLang="de-DE" sz="2400" b="1"/>
          </a:p>
          <a:p>
            <a:pPr eaLnBrk="1" hangingPunct="1">
              <a:spcBef>
                <a:spcPct val="0"/>
              </a:spcBef>
              <a:buFontTx/>
              <a:buNone/>
            </a:pPr>
            <a:r>
              <a:rPr lang="de-DE" altLang="de-DE" sz="2400" b="1"/>
              <a:t>Netzplan, Balkenplan, Geschwindigkeitsdiagramme usw. sind verschiedene </a:t>
            </a:r>
            <a:r>
              <a:rPr lang="de-DE" altLang="de-DE" sz="2400" b="1">
                <a:solidFill>
                  <a:srgbClr val="FF0000"/>
                </a:solidFill>
              </a:rPr>
              <a:t>Darstellungsarten</a:t>
            </a:r>
            <a:r>
              <a:rPr lang="de-DE" altLang="de-DE" sz="2400" b="1"/>
              <a:t> ein und desselben Sachverhaltes.</a:t>
            </a:r>
            <a:endParaRPr lang="de-DE" altLang="de-DE" sz="2400"/>
          </a:p>
        </p:txBody>
      </p:sp>
      <p:sp>
        <p:nvSpPr>
          <p:cNvPr id="28676" name="Textfeld 7">
            <a:extLst>
              <a:ext uri="{FF2B5EF4-FFF2-40B4-BE49-F238E27FC236}">
                <a16:creationId xmlns:a16="http://schemas.microsoft.com/office/drawing/2014/main" id="{BADD3D32-E4DB-F691-4CCF-8F9AA1B1672A}"/>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8677" name="Foliennummernplatzhalter 2">
            <a:extLst>
              <a:ext uri="{FF2B5EF4-FFF2-40B4-BE49-F238E27FC236}">
                <a16:creationId xmlns:a16="http://schemas.microsoft.com/office/drawing/2014/main" id="{D6AC7B94-B5FE-7A66-1F30-7B40ABCEB1D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7BB9ACA-33BC-47B8-B8C4-2721D5831636}" type="slidenum">
              <a:rPr lang="de-DE" altLang="de-DE" sz="1200"/>
              <a:pPr eaLnBrk="1" hangingPunct="1">
                <a:spcBef>
                  <a:spcPct val="0"/>
                </a:spcBef>
                <a:buFontTx/>
                <a:buNone/>
              </a:pPr>
              <a:t>27</a:t>
            </a:fld>
            <a:endParaRPr lang="de-DE" altLang="de-DE"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B0F6106-247D-4A5C-4C9A-8230F40DF1DC}"/>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Netzplan</a:t>
            </a:r>
            <a:endParaRPr lang="de-DE" altLang="de-DE" sz="2400" i="1"/>
          </a:p>
        </p:txBody>
      </p:sp>
      <p:sp>
        <p:nvSpPr>
          <p:cNvPr id="29699" name="Rectangle 5">
            <a:extLst>
              <a:ext uri="{FF2B5EF4-FFF2-40B4-BE49-F238E27FC236}">
                <a16:creationId xmlns:a16="http://schemas.microsoft.com/office/drawing/2014/main" id="{55BE6D51-47A6-0299-CB4E-35864E775475}"/>
              </a:ext>
            </a:extLst>
          </p:cNvPr>
          <p:cNvSpPr>
            <a:spLocks noChangeArrowheads="1"/>
          </p:cNvSpPr>
          <p:nvPr/>
        </p:nvSpPr>
        <p:spPr bwMode="auto">
          <a:xfrm>
            <a:off x="-1803400" y="154463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29700" name="Object 4">
            <a:extLst>
              <a:ext uri="{FF2B5EF4-FFF2-40B4-BE49-F238E27FC236}">
                <a16:creationId xmlns:a16="http://schemas.microsoft.com/office/drawing/2014/main" id="{827DF8F8-6F00-F191-6E2F-8F31F4B0B0C0}"/>
              </a:ext>
            </a:extLst>
          </p:cNvPr>
          <p:cNvGraphicFramePr>
            <a:graphicFrameLocks noChangeAspect="1"/>
          </p:cNvGraphicFramePr>
          <p:nvPr/>
        </p:nvGraphicFramePr>
        <p:xfrm>
          <a:off x="323850" y="1544638"/>
          <a:ext cx="8523288" cy="4184650"/>
        </p:xfrm>
        <a:graphic>
          <a:graphicData uri="http://schemas.openxmlformats.org/presentationml/2006/ole">
            <mc:AlternateContent xmlns:mc="http://schemas.openxmlformats.org/markup-compatibility/2006">
              <mc:Choice xmlns:v="urn:schemas-microsoft-com:vml" Requires="v">
                <p:oleObj name="Visio" r:id="rId2" imgW="5538216" imgH="2487168" progId="Visio.Drawing.11">
                  <p:embed/>
                </p:oleObj>
              </mc:Choice>
              <mc:Fallback>
                <p:oleObj name="Visio" r:id="rId2" imgW="5538216" imgH="248716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44638"/>
                        <a:ext cx="8523288"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1" name="Textfeld 8">
            <a:extLst>
              <a:ext uri="{FF2B5EF4-FFF2-40B4-BE49-F238E27FC236}">
                <a16:creationId xmlns:a16="http://schemas.microsoft.com/office/drawing/2014/main" id="{35862C1C-1347-358A-3399-2486BD4AF5FF}"/>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29702" name="Foliennummernplatzhalter 2">
            <a:extLst>
              <a:ext uri="{FF2B5EF4-FFF2-40B4-BE49-F238E27FC236}">
                <a16:creationId xmlns:a16="http://schemas.microsoft.com/office/drawing/2014/main" id="{674E4258-ACEC-F2C3-3633-B2E2828FE16C}"/>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B04372C-5218-4F9D-A04F-722E60168EBB}" type="slidenum">
              <a:rPr lang="de-DE" altLang="de-DE" sz="1200"/>
              <a:pPr eaLnBrk="1" hangingPunct="1">
                <a:spcBef>
                  <a:spcPct val="0"/>
                </a:spcBef>
                <a:buFontTx/>
                <a:buNone/>
              </a:pPr>
              <a:t>28</a:t>
            </a:fld>
            <a:endParaRPr lang="de-DE" altLang="de-DE"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E35F772-7C9B-AC1C-2247-51E41D1BF544}"/>
              </a:ext>
            </a:extLst>
          </p:cNvPr>
          <p:cNvSpPr>
            <a:spLocks noGrp="1" noChangeArrowheads="1"/>
          </p:cNvSpPr>
          <p:nvPr>
            <p:ph type="subTitle" idx="1"/>
          </p:nvPr>
        </p:nvSpPr>
        <p:spPr>
          <a:xfrm>
            <a:off x="0" y="0"/>
            <a:ext cx="9144000" cy="458788"/>
          </a:xfrm>
        </p:spPr>
        <p:txBody>
          <a:bodyPr/>
          <a:lstStyle/>
          <a:p>
            <a:pPr algn="l" eaLnBrk="1" hangingPunct="1"/>
            <a:r>
              <a:rPr lang="de-DE" altLang="de-DE" sz="2400" b="1" i="1"/>
              <a:t>Balkenplan</a:t>
            </a:r>
            <a:endParaRPr lang="de-DE" altLang="de-DE" sz="2400" i="1"/>
          </a:p>
        </p:txBody>
      </p:sp>
      <p:sp>
        <p:nvSpPr>
          <p:cNvPr id="30723" name="Rectangle 5">
            <a:extLst>
              <a:ext uri="{FF2B5EF4-FFF2-40B4-BE49-F238E27FC236}">
                <a16:creationId xmlns:a16="http://schemas.microsoft.com/office/drawing/2014/main" id="{C1BB280C-985F-6357-F41A-0445349907CE}"/>
              </a:ext>
            </a:extLst>
          </p:cNvPr>
          <p:cNvSpPr>
            <a:spLocks noChangeArrowheads="1"/>
          </p:cNvSpPr>
          <p:nvPr/>
        </p:nvSpPr>
        <p:spPr bwMode="auto">
          <a:xfrm>
            <a:off x="-1651000" y="1776413"/>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30724" name="Object 4">
            <a:extLst>
              <a:ext uri="{FF2B5EF4-FFF2-40B4-BE49-F238E27FC236}">
                <a16:creationId xmlns:a16="http://schemas.microsoft.com/office/drawing/2014/main" id="{B3031C1D-D9E5-0491-D306-E5F7A8A363C7}"/>
              </a:ext>
            </a:extLst>
          </p:cNvPr>
          <p:cNvGraphicFramePr>
            <a:graphicFrameLocks noChangeAspect="1"/>
          </p:cNvGraphicFramePr>
          <p:nvPr/>
        </p:nvGraphicFramePr>
        <p:xfrm>
          <a:off x="444500" y="836613"/>
          <a:ext cx="7945438" cy="4248150"/>
        </p:xfrm>
        <a:graphic>
          <a:graphicData uri="http://schemas.openxmlformats.org/presentationml/2006/ole">
            <mc:AlternateContent xmlns:mc="http://schemas.openxmlformats.org/markup-compatibility/2006">
              <mc:Choice xmlns:v="urn:schemas-microsoft-com:vml" Requires="v">
                <p:oleObj name="Visio" r:id="rId2" imgW="5538216" imgH="2487168" progId="Visio.Drawing.11">
                  <p:embed/>
                </p:oleObj>
              </mc:Choice>
              <mc:Fallback>
                <p:oleObj name="Visio" r:id="rId2" imgW="5538216" imgH="248716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836613"/>
                        <a:ext cx="79454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feld 8">
            <a:extLst>
              <a:ext uri="{FF2B5EF4-FFF2-40B4-BE49-F238E27FC236}">
                <a16:creationId xmlns:a16="http://schemas.microsoft.com/office/drawing/2014/main" id="{28068C73-68B1-EE8A-956B-CAFFCCDA4CA2}"/>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0726" name="Foliennummernplatzhalter 2">
            <a:extLst>
              <a:ext uri="{FF2B5EF4-FFF2-40B4-BE49-F238E27FC236}">
                <a16:creationId xmlns:a16="http://schemas.microsoft.com/office/drawing/2014/main" id="{0786072B-F7F7-86E5-7731-2A5ECB5FABDE}"/>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FBAFBA4-07C5-4161-B709-D1CC5F4B80D9}" type="slidenum">
              <a:rPr lang="de-DE" altLang="de-DE" sz="1200"/>
              <a:pPr eaLnBrk="1" hangingPunct="1">
                <a:spcBef>
                  <a:spcPct val="0"/>
                </a:spcBef>
                <a:buFontTx/>
                <a:buNone/>
              </a:pPr>
              <a:t>29</a:t>
            </a:fld>
            <a:endParaRPr lang="de-DE" altLang="de-DE"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CF8F06-6B5E-21D0-04BC-FABEBB3F5AE6}"/>
              </a:ext>
            </a:extLst>
          </p:cNvPr>
          <p:cNvSpPr>
            <a:spLocks noGrp="1" noChangeArrowheads="1"/>
          </p:cNvSpPr>
          <p:nvPr>
            <p:ph type="subTitle" idx="1"/>
          </p:nvPr>
        </p:nvSpPr>
        <p:spPr>
          <a:xfrm>
            <a:off x="0" y="0"/>
            <a:ext cx="9144000" cy="692150"/>
          </a:xfrm>
        </p:spPr>
        <p:txBody>
          <a:bodyPr/>
          <a:lstStyle/>
          <a:p>
            <a:pPr algn="l" eaLnBrk="1" hangingPunct="1"/>
            <a:r>
              <a:rPr lang="de-DE" altLang="de-DE" sz="2800" b="1" i="1"/>
              <a:t>Objekt und Projekt im Baumanagement </a:t>
            </a:r>
            <a:endParaRPr lang="de-DE" altLang="de-DE" sz="2800" i="1"/>
          </a:p>
        </p:txBody>
      </p:sp>
      <p:pic>
        <p:nvPicPr>
          <p:cNvPr id="4099" name="Bild 32">
            <a:extLst>
              <a:ext uri="{FF2B5EF4-FFF2-40B4-BE49-F238E27FC236}">
                <a16:creationId xmlns:a16="http://schemas.microsoft.com/office/drawing/2014/main" id="{5FAAB20D-7654-2E4E-A2B1-E3097163F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28775"/>
            <a:ext cx="68580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feld 8">
            <a:extLst>
              <a:ext uri="{FF2B5EF4-FFF2-40B4-BE49-F238E27FC236}">
                <a16:creationId xmlns:a16="http://schemas.microsoft.com/office/drawing/2014/main" id="{2F81991F-E106-42BB-9BF8-C7CDB6A12D20}"/>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101" name="Foliennummernplatzhalter 2">
            <a:extLst>
              <a:ext uri="{FF2B5EF4-FFF2-40B4-BE49-F238E27FC236}">
                <a16:creationId xmlns:a16="http://schemas.microsoft.com/office/drawing/2014/main" id="{737EB48D-A623-7AA5-2AE6-6A006C3FD3F5}"/>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163A1F0-D562-4782-9B4B-3E296C2DB959}" type="slidenum">
              <a:rPr lang="de-DE" altLang="de-DE" sz="1200"/>
              <a:pPr eaLnBrk="1" hangingPunct="1">
                <a:spcBef>
                  <a:spcPct val="0"/>
                </a:spcBef>
                <a:buFontTx/>
                <a:buNone/>
              </a:pPr>
              <a:t>3</a:t>
            </a:fld>
            <a:endParaRPr lang="de-DE" altLang="de-DE"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353C904-8815-023C-CF3C-835DBAF4B2C2}"/>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Liniendiagramm</a:t>
            </a:r>
            <a:endParaRPr lang="de-DE" altLang="de-DE" sz="2400" i="1"/>
          </a:p>
        </p:txBody>
      </p:sp>
      <p:sp>
        <p:nvSpPr>
          <p:cNvPr id="31747" name="Rectangle 5">
            <a:extLst>
              <a:ext uri="{FF2B5EF4-FFF2-40B4-BE49-F238E27FC236}">
                <a16:creationId xmlns:a16="http://schemas.microsoft.com/office/drawing/2014/main" id="{51BBDC20-EB9C-C52B-50B7-6B1B1E6CC1B2}"/>
              </a:ext>
            </a:extLst>
          </p:cNvPr>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31748" name="Rectangle 7">
            <a:extLst>
              <a:ext uri="{FF2B5EF4-FFF2-40B4-BE49-F238E27FC236}">
                <a16:creationId xmlns:a16="http://schemas.microsoft.com/office/drawing/2014/main" id="{81D6EB68-BD07-9944-FE5C-6B52C869CC9F}"/>
              </a:ext>
            </a:extLst>
          </p:cNvPr>
          <p:cNvSpPr>
            <a:spLocks noChangeArrowheads="1"/>
          </p:cNvSpPr>
          <p:nvPr/>
        </p:nvSpPr>
        <p:spPr bwMode="auto">
          <a:xfrm>
            <a:off x="0" y="108743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31749" name="Textfeld 11">
            <a:extLst>
              <a:ext uri="{FF2B5EF4-FFF2-40B4-BE49-F238E27FC236}">
                <a16:creationId xmlns:a16="http://schemas.microsoft.com/office/drawing/2014/main" id="{6129CD36-73BF-678C-7F0C-4A9BF8DF1B9C}"/>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1750" name="Foliennummernplatzhalter 2">
            <a:extLst>
              <a:ext uri="{FF2B5EF4-FFF2-40B4-BE49-F238E27FC236}">
                <a16:creationId xmlns:a16="http://schemas.microsoft.com/office/drawing/2014/main" id="{77DE707F-2013-DE58-7EAA-396B63420784}"/>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2E9779A-610C-42AF-9666-CE1D8BE0821C}" type="slidenum">
              <a:rPr lang="de-DE" altLang="de-DE" sz="1200"/>
              <a:pPr eaLnBrk="1" hangingPunct="1">
                <a:spcBef>
                  <a:spcPct val="0"/>
                </a:spcBef>
                <a:buFontTx/>
                <a:buNone/>
              </a:pPr>
              <a:t>30</a:t>
            </a:fld>
            <a:endParaRPr lang="de-DE" altLang="de-DE" sz="1200"/>
          </a:p>
        </p:txBody>
      </p:sp>
      <p:graphicFrame>
        <p:nvGraphicFramePr>
          <p:cNvPr id="31751" name="Object 4">
            <a:extLst>
              <a:ext uri="{FF2B5EF4-FFF2-40B4-BE49-F238E27FC236}">
                <a16:creationId xmlns:a16="http://schemas.microsoft.com/office/drawing/2014/main" id="{81B0A7A8-6A1C-A20D-BFA5-ADC50740B220}"/>
              </a:ext>
            </a:extLst>
          </p:cNvPr>
          <p:cNvGraphicFramePr>
            <a:graphicFrameLocks noChangeAspect="1"/>
          </p:cNvGraphicFramePr>
          <p:nvPr/>
        </p:nvGraphicFramePr>
        <p:xfrm>
          <a:off x="1692275" y="3568700"/>
          <a:ext cx="7056438" cy="2733675"/>
        </p:xfrm>
        <a:graphic>
          <a:graphicData uri="http://schemas.openxmlformats.org/presentationml/2006/ole">
            <mc:AlternateContent xmlns:mc="http://schemas.openxmlformats.org/markup-compatibility/2006">
              <mc:Choice xmlns:v="urn:schemas-microsoft-com:vml" Requires="v">
                <p:oleObj name="Visio" r:id="rId2" imgW="5695188" imgH="2307336" progId="Visio.Drawing.11">
                  <p:embed/>
                </p:oleObj>
              </mc:Choice>
              <mc:Fallback>
                <p:oleObj name="Visio" r:id="rId2" imgW="5695188" imgH="2307336"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568700"/>
                        <a:ext cx="70564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2" name="Rectangle 7">
            <a:extLst>
              <a:ext uri="{FF2B5EF4-FFF2-40B4-BE49-F238E27FC236}">
                <a16:creationId xmlns:a16="http://schemas.microsoft.com/office/drawing/2014/main" id="{F10BAFC1-573C-EEF2-435E-C496B767A9F5}"/>
              </a:ext>
            </a:extLst>
          </p:cNvPr>
          <p:cNvSpPr>
            <a:spLocks noChangeArrowheads="1"/>
          </p:cNvSpPr>
          <p:nvPr/>
        </p:nvSpPr>
        <p:spPr bwMode="auto">
          <a:xfrm>
            <a:off x="0" y="16954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31753" name="Object 8">
            <a:extLst>
              <a:ext uri="{FF2B5EF4-FFF2-40B4-BE49-F238E27FC236}">
                <a16:creationId xmlns:a16="http://schemas.microsoft.com/office/drawing/2014/main" id="{0C7EAC3F-249F-B25C-1C99-A9B05B8EF087}"/>
              </a:ext>
            </a:extLst>
          </p:cNvPr>
          <p:cNvGraphicFramePr>
            <a:graphicFrameLocks noChangeAspect="1"/>
          </p:cNvGraphicFramePr>
          <p:nvPr/>
        </p:nvGraphicFramePr>
        <p:xfrm>
          <a:off x="827088" y="692150"/>
          <a:ext cx="3357562" cy="2578100"/>
        </p:xfrm>
        <a:graphic>
          <a:graphicData uri="http://schemas.openxmlformats.org/presentationml/2006/ole">
            <mc:AlternateContent xmlns:mc="http://schemas.openxmlformats.org/markup-compatibility/2006">
              <mc:Choice xmlns:v="urn:schemas-microsoft-com:vml" Requires="v">
                <p:oleObj name="Visio" r:id="rId4" imgW="6144714" imgH="4717710" progId="Visio.Drawing.11">
                  <p:embed/>
                </p:oleObj>
              </mc:Choice>
              <mc:Fallback>
                <p:oleObj name="Visio" r:id="rId4" imgW="6144714" imgH="4717710"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692150"/>
                        <a:ext cx="335756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4" name="Object 9">
            <a:extLst>
              <a:ext uri="{FF2B5EF4-FFF2-40B4-BE49-F238E27FC236}">
                <a16:creationId xmlns:a16="http://schemas.microsoft.com/office/drawing/2014/main" id="{758A283B-5407-F2F4-CB5E-F413635ED747}"/>
              </a:ext>
            </a:extLst>
          </p:cNvPr>
          <p:cNvGraphicFramePr>
            <a:graphicFrameLocks noChangeAspect="1"/>
          </p:cNvGraphicFramePr>
          <p:nvPr/>
        </p:nvGraphicFramePr>
        <p:xfrm>
          <a:off x="5651500" y="620713"/>
          <a:ext cx="3284538" cy="2616200"/>
        </p:xfrm>
        <a:graphic>
          <a:graphicData uri="http://schemas.openxmlformats.org/presentationml/2006/ole">
            <mc:AlternateContent xmlns:mc="http://schemas.openxmlformats.org/markup-compatibility/2006">
              <mc:Choice xmlns:v="urn:schemas-microsoft-com:vml" Requires="v">
                <p:oleObj name="Visio" r:id="rId6" imgW="6144714" imgH="4893210" progId="Visio.Drawing.11">
                  <p:embed/>
                </p:oleObj>
              </mc:Choice>
              <mc:Fallback>
                <p:oleObj name="Visio" r:id="rId6" imgW="6144714" imgH="4893210" progId="Visio.Drawing.11">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620713"/>
                        <a:ext cx="32845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76A6BB4-5E72-88C3-1F12-B40C9D5BBACD}"/>
              </a:ext>
            </a:extLst>
          </p:cNvPr>
          <p:cNvSpPr>
            <a:spLocks noGrp="1" noChangeArrowheads="1"/>
          </p:cNvSpPr>
          <p:nvPr>
            <p:ph type="subTitle" idx="1"/>
          </p:nvPr>
        </p:nvSpPr>
        <p:spPr>
          <a:xfrm>
            <a:off x="0" y="0"/>
            <a:ext cx="2828925" cy="1268413"/>
          </a:xfrm>
        </p:spPr>
        <p:txBody>
          <a:bodyPr/>
          <a:lstStyle/>
          <a:p>
            <a:pPr algn="l" eaLnBrk="1" hangingPunct="1"/>
            <a:r>
              <a:rPr lang="de-DE" altLang="de-DE" sz="2400" b="1" i="1"/>
              <a:t>Vergleich verschiedener Darstellungsarten </a:t>
            </a:r>
          </a:p>
        </p:txBody>
      </p:sp>
      <p:sp>
        <p:nvSpPr>
          <p:cNvPr id="32771" name="Textfeld 7">
            <a:extLst>
              <a:ext uri="{FF2B5EF4-FFF2-40B4-BE49-F238E27FC236}">
                <a16:creationId xmlns:a16="http://schemas.microsoft.com/office/drawing/2014/main" id="{6173F307-EBA8-B553-94A8-027D1AD72C8F}"/>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2772" name="Foliennummernplatzhalter 2">
            <a:extLst>
              <a:ext uri="{FF2B5EF4-FFF2-40B4-BE49-F238E27FC236}">
                <a16:creationId xmlns:a16="http://schemas.microsoft.com/office/drawing/2014/main" id="{99562490-B6E0-FE93-184B-3728BB324F6D}"/>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CDD91382-E279-4048-9A1A-C27D68A89541}" type="slidenum">
              <a:rPr lang="de-DE" altLang="de-DE" sz="1200"/>
              <a:pPr eaLnBrk="1" hangingPunct="1">
                <a:spcBef>
                  <a:spcPct val="0"/>
                </a:spcBef>
                <a:buFontTx/>
                <a:buNone/>
              </a:pPr>
              <a:t>31</a:t>
            </a:fld>
            <a:endParaRPr lang="de-DE" altLang="de-DE" sz="1200"/>
          </a:p>
        </p:txBody>
      </p:sp>
      <p:pic>
        <p:nvPicPr>
          <p:cNvPr id="32773" name="Picture 10">
            <a:extLst>
              <a:ext uri="{FF2B5EF4-FFF2-40B4-BE49-F238E27FC236}">
                <a16:creationId xmlns:a16="http://schemas.microsoft.com/office/drawing/2014/main" id="{FFCD41E0-CE54-EEDD-A736-30BA62D80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15888"/>
            <a:ext cx="4757737" cy="660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1D9C89A-7450-B18B-65B3-D7F902203266}"/>
              </a:ext>
            </a:extLst>
          </p:cNvPr>
          <p:cNvSpPr>
            <a:spLocks noGrp="1" noChangeArrowheads="1"/>
          </p:cNvSpPr>
          <p:nvPr>
            <p:ph type="subTitle" idx="1"/>
          </p:nvPr>
        </p:nvSpPr>
        <p:spPr>
          <a:xfrm>
            <a:off x="0" y="0"/>
            <a:ext cx="9144000" cy="350838"/>
          </a:xfrm>
        </p:spPr>
        <p:txBody>
          <a:bodyPr/>
          <a:lstStyle/>
          <a:p>
            <a:pPr algn="l" eaLnBrk="1" hangingPunct="1"/>
            <a:r>
              <a:rPr lang="de-DE" altLang="de-DE" sz="2400" b="1" i="1"/>
              <a:t>3-D Darstellung von Arbeitsfortschritt</a:t>
            </a:r>
          </a:p>
        </p:txBody>
      </p:sp>
      <p:pic>
        <p:nvPicPr>
          <p:cNvPr id="33795" name="Picture 4">
            <a:extLst>
              <a:ext uri="{FF2B5EF4-FFF2-40B4-BE49-F238E27FC236}">
                <a16:creationId xmlns:a16="http://schemas.microsoft.com/office/drawing/2014/main" id="{30A89820-7710-FC35-8714-21FF321F4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549275"/>
            <a:ext cx="74168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feld 7">
            <a:extLst>
              <a:ext uri="{FF2B5EF4-FFF2-40B4-BE49-F238E27FC236}">
                <a16:creationId xmlns:a16="http://schemas.microsoft.com/office/drawing/2014/main" id="{3DA6231E-0E59-59EF-ABF7-CFA3F3979D40}"/>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3797" name="Foliennummernplatzhalter 2">
            <a:extLst>
              <a:ext uri="{FF2B5EF4-FFF2-40B4-BE49-F238E27FC236}">
                <a16:creationId xmlns:a16="http://schemas.microsoft.com/office/drawing/2014/main" id="{4251F90B-C050-1761-4DB3-7DEAD7132FE0}"/>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C41AD3A-6A99-4F81-B1C1-8060741626B9}" type="slidenum">
              <a:rPr lang="de-DE" altLang="de-DE" sz="1200"/>
              <a:pPr eaLnBrk="1" hangingPunct="1">
                <a:spcBef>
                  <a:spcPct val="0"/>
                </a:spcBef>
                <a:buFontTx/>
                <a:buNone/>
              </a:pPr>
              <a:t>32</a:t>
            </a:fld>
            <a:endParaRPr lang="de-DE" altLang="de-DE"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3538E51-AB7F-1346-CD84-B888A728F221}"/>
              </a:ext>
            </a:extLst>
          </p:cNvPr>
          <p:cNvSpPr>
            <a:spLocks noGrp="1" noChangeArrowheads="1"/>
          </p:cNvSpPr>
          <p:nvPr>
            <p:ph type="subTitle" idx="1"/>
          </p:nvPr>
        </p:nvSpPr>
        <p:spPr>
          <a:xfrm>
            <a:off x="0" y="0"/>
            <a:ext cx="9144000" cy="296863"/>
          </a:xfrm>
        </p:spPr>
        <p:txBody>
          <a:bodyPr/>
          <a:lstStyle/>
          <a:p>
            <a:pPr algn="l" eaLnBrk="1" hangingPunct="1"/>
            <a:r>
              <a:rPr lang="de-DE" altLang="de-DE" sz="2400" b="1" i="1"/>
              <a:t>Terminliste </a:t>
            </a:r>
            <a:endParaRPr lang="de-DE" altLang="de-DE" sz="2400" i="1"/>
          </a:p>
        </p:txBody>
      </p:sp>
      <p:graphicFrame>
        <p:nvGraphicFramePr>
          <p:cNvPr id="35210" name="Group 394">
            <a:extLst>
              <a:ext uri="{FF2B5EF4-FFF2-40B4-BE49-F238E27FC236}">
                <a16:creationId xmlns:a16="http://schemas.microsoft.com/office/drawing/2014/main" id="{71A2590E-923A-9C7A-975B-DE368643352D}"/>
              </a:ext>
            </a:extLst>
          </p:cNvPr>
          <p:cNvGraphicFramePr>
            <a:graphicFrameLocks noGrp="1"/>
          </p:cNvGraphicFramePr>
          <p:nvPr/>
        </p:nvGraphicFramePr>
        <p:xfrm>
          <a:off x="323850" y="836613"/>
          <a:ext cx="8351838" cy="4505325"/>
        </p:xfrm>
        <a:graphic>
          <a:graphicData uri="http://schemas.openxmlformats.org/drawingml/2006/table">
            <a:tbl>
              <a:tblPr/>
              <a:tblGrid>
                <a:gridCol w="2333488">
                  <a:extLst>
                    <a:ext uri="{9D8B030D-6E8A-4147-A177-3AD203B41FA5}">
                      <a16:colId xmlns:a16="http://schemas.microsoft.com/office/drawing/2014/main" val="20000"/>
                    </a:ext>
                  </a:extLst>
                </a:gridCol>
                <a:gridCol w="1053646">
                  <a:extLst>
                    <a:ext uri="{9D8B030D-6E8A-4147-A177-3AD203B41FA5}">
                      <a16:colId xmlns:a16="http://schemas.microsoft.com/office/drawing/2014/main" val="20001"/>
                    </a:ext>
                  </a:extLst>
                </a:gridCol>
                <a:gridCol w="1051714">
                  <a:extLst>
                    <a:ext uri="{9D8B030D-6E8A-4147-A177-3AD203B41FA5}">
                      <a16:colId xmlns:a16="http://schemas.microsoft.com/office/drawing/2014/main" val="20002"/>
                    </a:ext>
                  </a:extLst>
                </a:gridCol>
                <a:gridCol w="964715">
                  <a:extLst>
                    <a:ext uri="{9D8B030D-6E8A-4147-A177-3AD203B41FA5}">
                      <a16:colId xmlns:a16="http://schemas.microsoft.com/office/drawing/2014/main" val="20003"/>
                    </a:ext>
                  </a:extLst>
                </a:gridCol>
                <a:gridCol w="964713">
                  <a:extLst>
                    <a:ext uri="{9D8B030D-6E8A-4147-A177-3AD203B41FA5}">
                      <a16:colId xmlns:a16="http://schemas.microsoft.com/office/drawing/2014/main" val="20004"/>
                    </a:ext>
                  </a:extLst>
                </a:gridCol>
                <a:gridCol w="964715">
                  <a:extLst>
                    <a:ext uri="{9D8B030D-6E8A-4147-A177-3AD203B41FA5}">
                      <a16:colId xmlns:a16="http://schemas.microsoft.com/office/drawing/2014/main" val="20005"/>
                    </a:ext>
                  </a:extLst>
                </a:gridCol>
                <a:gridCol w="1018847">
                  <a:extLst>
                    <a:ext uri="{9D8B030D-6E8A-4147-A177-3AD203B41FA5}">
                      <a16:colId xmlns:a16="http://schemas.microsoft.com/office/drawing/2014/main" val="20006"/>
                    </a:ext>
                  </a:extLst>
                </a:gridCol>
              </a:tblGrid>
              <a:tr h="1323974">
                <a:tc>
                  <a:txBody>
                    <a:bodyPr/>
                    <a:lstStyle>
                      <a:lvl1pPr>
                        <a:spcBef>
                          <a:spcPct val="20000"/>
                        </a:spcBef>
                        <a:tabLst>
                          <a:tab pos="449263" algn="l"/>
                        </a:tabLst>
                        <a:defRPr sz="2800">
                          <a:solidFill>
                            <a:schemeClr val="tx1"/>
                          </a:solidFill>
                          <a:latin typeface="Arial" charset="0"/>
                          <a:cs typeface="Arial" charset="0"/>
                        </a:defRPr>
                      </a:lvl1pPr>
                      <a:lvl2pPr>
                        <a:spcBef>
                          <a:spcPct val="20000"/>
                        </a:spcBef>
                        <a:tabLst>
                          <a:tab pos="449263" algn="l"/>
                        </a:tabLst>
                        <a:defRPr sz="2400">
                          <a:solidFill>
                            <a:schemeClr val="tx1"/>
                          </a:solidFill>
                          <a:latin typeface="Arial" charset="0"/>
                          <a:cs typeface="Arial" charset="0"/>
                        </a:defRPr>
                      </a:lvl2pPr>
                      <a:lvl3pPr>
                        <a:spcBef>
                          <a:spcPct val="20000"/>
                        </a:spcBef>
                        <a:tabLst>
                          <a:tab pos="449263" algn="l"/>
                        </a:tabLst>
                        <a:defRPr sz="2000">
                          <a:solidFill>
                            <a:schemeClr val="tx1"/>
                          </a:solidFill>
                          <a:latin typeface="Arial" charset="0"/>
                          <a:cs typeface="Arial" charset="0"/>
                        </a:defRPr>
                      </a:lvl3pPr>
                      <a:lvl4pPr>
                        <a:spcBef>
                          <a:spcPct val="20000"/>
                        </a:spcBef>
                        <a:tabLst>
                          <a:tab pos="449263" algn="l"/>
                        </a:tabLst>
                        <a:defRPr>
                          <a:solidFill>
                            <a:schemeClr val="tx1"/>
                          </a:solidFill>
                          <a:latin typeface="Arial" charset="0"/>
                          <a:cs typeface="Arial" charset="0"/>
                        </a:defRPr>
                      </a:lvl4pPr>
                      <a:lvl5pPr>
                        <a:spcBef>
                          <a:spcPct val="20000"/>
                        </a:spcBef>
                        <a:tabLst>
                          <a:tab pos="449263" algn="l"/>
                        </a:tabLst>
                        <a:defRPr>
                          <a:solidFill>
                            <a:schemeClr val="tx1"/>
                          </a:solidFill>
                          <a:latin typeface="Arial" charset="0"/>
                          <a:cs typeface="Arial" charset="0"/>
                        </a:defRPr>
                      </a:lvl5pPr>
                      <a:lvl6pPr fontAlgn="base">
                        <a:spcBef>
                          <a:spcPct val="20000"/>
                        </a:spcBef>
                        <a:spcAft>
                          <a:spcPct val="0"/>
                        </a:spcAft>
                        <a:tabLst>
                          <a:tab pos="449263" algn="l"/>
                        </a:tabLst>
                        <a:defRPr>
                          <a:solidFill>
                            <a:schemeClr val="tx1"/>
                          </a:solidFill>
                          <a:latin typeface="Arial" charset="0"/>
                          <a:cs typeface="Arial" charset="0"/>
                        </a:defRPr>
                      </a:lvl6pPr>
                      <a:lvl7pPr fontAlgn="base">
                        <a:spcBef>
                          <a:spcPct val="20000"/>
                        </a:spcBef>
                        <a:spcAft>
                          <a:spcPct val="0"/>
                        </a:spcAft>
                        <a:tabLst>
                          <a:tab pos="449263" algn="l"/>
                        </a:tabLst>
                        <a:defRPr>
                          <a:solidFill>
                            <a:schemeClr val="tx1"/>
                          </a:solidFill>
                          <a:latin typeface="Arial" charset="0"/>
                          <a:cs typeface="Arial" charset="0"/>
                        </a:defRPr>
                      </a:lvl7pPr>
                      <a:lvl8pPr fontAlgn="base">
                        <a:spcBef>
                          <a:spcPct val="20000"/>
                        </a:spcBef>
                        <a:spcAft>
                          <a:spcPct val="0"/>
                        </a:spcAft>
                        <a:tabLst>
                          <a:tab pos="449263" algn="l"/>
                        </a:tabLst>
                        <a:defRPr>
                          <a:solidFill>
                            <a:schemeClr val="tx1"/>
                          </a:solidFill>
                          <a:latin typeface="Arial" charset="0"/>
                          <a:cs typeface="Arial" charset="0"/>
                        </a:defRPr>
                      </a:lvl8pPr>
                      <a:lvl9pPr fontAlgn="base">
                        <a:spcBef>
                          <a:spcPct val="20000"/>
                        </a:spcBef>
                        <a:spcAft>
                          <a:spcPct val="0"/>
                        </a:spcAft>
                        <a:tabLst>
                          <a:tab pos="449263" algn="l"/>
                        </a:tabLs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de-DE" altLang="de-DE" sz="2000" b="1" i="0" u="none" strike="noStrike" cap="none" normalizeH="0" baseline="0" dirty="0">
                          <a:ln>
                            <a:noFill/>
                          </a:ln>
                          <a:solidFill>
                            <a:schemeClr val="tx1"/>
                          </a:solidFill>
                          <a:effectLst/>
                          <a:latin typeface="Arial" charset="0"/>
                          <a:cs typeface="Times New Roman" pitchFamily="18" charset="0"/>
                        </a:rPr>
                        <a:t>Tätigkeit</a:t>
                      </a:r>
                      <a:endParaRPr kumimoji="0" lang="de-DE" altLang="de-DE" sz="2000" b="1" i="0"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Dauer in Werktagen</a:t>
                      </a:r>
                      <a:endParaRPr kumimoji="0" lang="de-DE" altLang="de-DE" sz="1400" b="1" i="0" u="none" strike="noStrike" cap="none" normalizeH="0" baseline="0" dirty="0">
                        <a:ln>
                          <a:noFill/>
                        </a:ln>
                        <a:solidFill>
                          <a:schemeClr val="tx1"/>
                        </a:solidFill>
                        <a:effectLst/>
                        <a:latin typeface="Arial Narrow" pitchFamily="34"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frühester Beginn</a:t>
                      </a:r>
                      <a:endParaRPr kumimoji="0" lang="de-DE" altLang="de-DE" sz="1400" b="1" i="0" u="none" strike="noStrike" cap="none" normalizeH="0" baseline="0" dirty="0">
                        <a:ln>
                          <a:noFill/>
                        </a:ln>
                        <a:solidFill>
                          <a:schemeClr val="tx1"/>
                        </a:solidFill>
                        <a:effectLst/>
                        <a:latin typeface="Arial Narrow" pitchFamily="34"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spätester Begin</a:t>
                      </a:r>
                      <a:endParaRPr kumimoji="0" lang="de-DE" altLang="de-DE" sz="1400" b="1" i="0" u="none" strike="noStrike" cap="none" normalizeH="0" baseline="0" dirty="0">
                        <a:ln>
                          <a:noFill/>
                        </a:ln>
                        <a:solidFill>
                          <a:schemeClr val="tx1"/>
                        </a:solidFill>
                        <a:effectLst/>
                        <a:latin typeface="Arial Narrow" pitchFamily="34"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frühestes Ende</a:t>
                      </a:r>
                      <a:endParaRPr kumimoji="0" lang="de-DE" altLang="de-DE" sz="1400" b="1" i="0" u="none" strike="noStrike" cap="none" normalizeH="0" baseline="0" dirty="0">
                        <a:ln>
                          <a:noFill/>
                        </a:ln>
                        <a:solidFill>
                          <a:schemeClr val="tx1"/>
                        </a:solidFill>
                        <a:effectLst/>
                        <a:latin typeface="Arial Narrow" pitchFamily="34"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spätestes Ende</a:t>
                      </a:r>
                      <a:endParaRPr kumimoji="0" lang="de-DE" altLang="de-DE" sz="1400" b="1" i="0" u="none" strike="noStrike" cap="none" normalizeH="0" baseline="0" dirty="0">
                        <a:ln>
                          <a:noFill/>
                        </a:ln>
                        <a:solidFill>
                          <a:schemeClr val="tx1"/>
                        </a:solidFill>
                        <a:effectLst/>
                        <a:latin typeface="Arial Narrow" pitchFamily="34"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Puffer</a:t>
                      </a:r>
                      <a:b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br>
                      <a:r>
                        <a:rPr kumimoji="0" lang="de-DE" altLang="de-DE" sz="1400" b="1" i="0" u="none" strike="noStrike" cap="none" normalizeH="0" baseline="0" dirty="0">
                          <a:ln>
                            <a:noFill/>
                          </a:ln>
                          <a:solidFill>
                            <a:schemeClr val="tx1"/>
                          </a:solidFill>
                          <a:effectLst/>
                          <a:latin typeface="Arial Narrow" pitchFamily="34" charset="0"/>
                          <a:cs typeface="Times New Roman" pitchFamily="18" charset="0"/>
                        </a:rPr>
                        <a:t>in WT</a:t>
                      </a:r>
                      <a:endParaRPr kumimoji="0" lang="de-DE" altLang="de-DE" sz="1400" b="1" i="0" u="none" strike="noStrike" cap="none" normalizeH="0" baseline="0" dirty="0">
                        <a:ln>
                          <a:noFill/>
                        </a:ln>
                        <a:solidFill>
                          <a:schemeClr val="tx1"/>
                        </a:solidFill>
                        <a:effectLst/>
                        <a:latin typeface="Arial Narrow" pitchFamily="34"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1" u="none" strike="noStrike" cap="none" normalizeH="0" baseline="0" dirty="0">
                          <a:ln>
                            <a:noFill/>
                          </a:ln>
                          <a:solidFill>
                            <a:schemeClr val="tx1"/>
                          </a:solidFill>
                          <a:effectLst/>
                          <a:latin typeface="Arial" charset="0"/>
                          <a:cs typeface="Times New Roman" pitchFamily="18" charset="0"/>
                        </a:rPr>
                        <a:t>Baugruben-ausschachtung</a:t>
                      </a:r>
                      <a:endParaRPr kumimoji="0" lang="de-DE" altLang="de-DE" sz="1400" b="1"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15</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3.3.</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13.3.</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21.3.</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4.4.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933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1" u="none" strike="noStrike" cap="none" normalizeH="0" baseline="0" dirty="0">
                          <a:ln>
                            <a:noFill/>
                          </a:ln>
                          <a:solidFill>
                            <a:schemeClr val="tx1"/>
                          </a:solidFill>
                          <a:effectLst/>
                          <a:latin typeface="Arial" charset="0"/>
                          <a:cs typeface="Times New Roman" pitchFamily="18" charset="0"/>
                        </a:rPr>
                        <a:t>Pumpensümpfe</a:t>
                      </a:r>
                      <a:endParaRPr kumimoji="0" lang="de-DE" altLang="de-DE" sz="1400" b="1"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24.3.</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7.4.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27.3.</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9.4.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1" u="none" strike="noStrike" cap="none" normalizeH="0" baseline="0" dirty="0">
                          <a:ln>
                            <a:noFill/>
                          </a:ln>
                          <a:solidFill>
                            <a:schemeClr val="tx1"/>
                          </a:solidFill>
                          <a:effectLst/>
                          <a:latin typeface="Arial" charset="0"/>
                          <a:cs typeface="Times New Roman" pitchFamily="18" charset="0"/>
                        </a:rPr>
                        <a:t>Abflussleitungen Grundleitungen</a:t>
                      </a:r>
                      <a:endParaRPr kumimoji="0" lang="de-DE" altLang="de-DE" sz="1400" b="1"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5</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11.4.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7.4.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15.4.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14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1" u="none" strike="noStrike" cap="none" normalizeH="0" baseline="0" dirty="0">
                          <a:ln>
                            <a:noFill/>
                          </a:ln>
                          <a:solidFill>
                            <a:schemeClr val="tx1"/>
                          </a:solidFill>
                          <a:effectLst/>
                          <a:latin typeface="Arial" charset="0"/>
                          <a:cs typeface="Times New Roman" pitchFamily="18" charset="0"/>
                        </a:rPr>
                        <a:t>Fundamenterder</a:t>
                      </a:r>
                      <a:endParaRPr kumimoji="0" lang="de-DE" altLang="de-DE" sz="1400" b="1"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18.4.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16.4.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1" u="none" strike="noStrike" cap="none" normalizeH="0" baseline="0" dirty="0">
                          <a:ln>
                            <a:noFill/>
                          </a:ln>
                          <a:solidFill>
                            <a:schemeClr val="tx1"/>
                          </a:solidFill>
                          <a:effectLst/>
                          <a:latin typeface="Arial" charset="0"/>
                          <a:cs typeface="Times New Roman" pitchFamily="18" charset="0"/>
                        </a:rPr>
                        <a:t>Einzel- + Streifen-fundamente</a:t>
                      </a:r>
                      <a:endParaRPr kumimoji="0" lang="de-DE" altLang="de-DE" sz="1400" b="1"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12</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9.4.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21.4.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23.4.</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2.5.</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a:ln>
                            <a:noFill/>
                          </a:ln>
                          <a:solidFill>
                            <a:schemeClr val="tx1"/>
                          </a:solidFill>
                          <a:effectLst/>
                          <a:latin typeface="Arial" charset="0"/>
                          <a:cs typeface="Times New Roman" pitchFamily="18" charset="0"/>
                        </a:rPr>
                        <a:t>8</a:t>
                      </a:r>
                      <a:endParaRPr kumimoji="0" lang="de-DE" altLang="de-DE" sz="1400" b="0" i="1"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14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1" u="none" strike="noStrike" cap="none" normalizeH="0" baseline="0" dirty="0">
                          <a:ln>
                            <a:noFill/>
                          </a:ln>
                          <a:solidFill>
                            <a:schemeClr val="tx1"/>
                          </a:solidFill>
                          <a:effectLst/>
                          <a:latin typeface="Arial" charset="0"/>
                          <a:cs typeface="Times New Roman" pitchFamily="18" charset="0"/>
                        </a:rPr>
                        <a:t>Bodenplatte</a:t>
                      </a:r>
                      <a:endParaRPr kumimoji="0" lang="de-DE" altLang="de-DE" sz="1400" b="1"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Arial" charset="0"/>
                          <a:cs typeface="Times New Roman" pitchFamily="18" charset="0"/>
                        </a:rPr>
                        <a:t>3</a:t>
                      </a:r>
                      <a:endParaRPr kumimoji="0" lang="de-DE" altLang="de-DE" sz="1400" b="0"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Arial" charset="0"/>
                          <a:cs typeface="Times New Roman" pitchFamily="18" charset="0"/>
                        </a:rPr>
                        <a:t>25.4.</a:t>
                      </a:r>
                      <a:endParaRPr kumimoji="0" lang="de-DE" altLang="de-DE" sz="1400" b="0"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Arial" charset="0"/>
                          <a:cs typeface="Times New Roman" pitchFamily="18" charset="0"/>
                        </a:rPr>
                        <a:t>9.5.</a:t>
                      </a:r>
                      <a:endParaRPr kumimoji="0" lang="de-DE" altLang="de-DE" sz="1400" b="0"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Arial" charset="0"/>
                          <a:cs typeface="Times New Roman" pitchFamily="18" charset="0"/>
                        </a:rPr>
                        <a:t>28.4.</a:t>
                      </a:r>
                      <a:endParaRPr kumimoji="0" lang="de-DE" altLang="de-DE" sz="1400" b="0"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Arial" charset="0"/>
                          <a:cs typeface="Times New Roman" pitchFamily="18" charset="0"/>
                        </a:rPr>
                        <a:t>5.5.</a:t>
                      </a:r>
                      <a:endParaRPr kumimoji="0" lang="de-DE" altLang="de-DE" sz="1400" b="0"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Arial" charset="0"/>
                          <a:cs typeface="Times New Roman" pitchFamily="18" charset="0"/>
                        </a:rPr>
                        <a:t>8</a:t>
                      </a:r>
                      <a:endParaRPr kumimoji="0" lang="de-DE" altLang="de-DE" sz="1400" b="0" i="1"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3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charset="0"/>
                          <a:cs typeface="Times New Roman" pitchFamily="18" charset="0"/>
                        </a:rPr>
                        <a:t>..........</a:t>
                      </a:r>
                      <a:endParaRPr kumimoji="0" lang="de-DE" altLang="de-DE" sz="1400" b="1" i="0"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a:ln>
                          <a:noFill/>
                        </a:ln>
                        <a:solidFill>
                          <a:schemeClr val="tx1"/>
                        </a:solidFill>
                        <a:effectLst/>
                        <a:latin typeface="Arial" charset="0"/>
                        <a:cs typeface="Arial" charset="0"/>
                      </a:endParaRPr>
                    </a:p>
                  </a:txBody>
                  <a:tcPr marL="121904" marR="121904"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894" name="Textfeld 81">
            <a:extLst>
              <a:ext uri="{FF2B5EF4-FFF2-40B4-BE49-F238E27FC236}">
                <a16:creationId xmlns:a16="http://schemas.microsoft.com/office/drawing/2014/main" id="{C0FA890C-B42E-D7C3-9E1A-40D380EC8789}"/>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4895" name="Foliennummernplatzhalter 2">
            <a:extLst>
              <a:ext uri="{FF2B5EF4-FFF2-40B4-BE49-F238E27FC236}">
                <a16:creationId xmlns:a16="http://schemas.microsoft.com/office/drawing/2014/main" id="{73FD01B1-0365-F055-69D0-5FF5629B1787}"/>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00DB987-BD8A-42A1-8A16-5C7D43F0D47A}" type="slidenum">
              <a:rPr lang="de-DE" altLang="de-DE" sz="1200"/>
              <a:pPr eaLnBrk="1" hangingPunct="1">
                <a:spcBef>
                  <a:spcPct val="0"/>
                </a:spcBef>
                <a:buFontTx/>
                <a:buNone/>
              </a:pPr>
              <a:t>33</a:t>
            </a:fld>
            <a:endParaRPr lang="de-DE" altLang="de-DE"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4D3D70C-117A-26D6-FF74-CB49C1939D53}"/>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Terminberechnung der Rohbaudauer</a:t>
            </a:r>
          </a:p>
        </p:txBody>
      </p:sp>
      <p:sp>
        <p:nvSpPr>
          <p:cNvPr id="35843" name="Rectangle 5">
            <a:extLst>
              <a:ext uri="{FF2B5EF4-FFF2-40B4-BE49-F238E27FC236}">
                <a16:creationId xmlns:a16="http://schemas.microsoft.com/office/drawing/2014/main" id="{620CB292-13A1-DDBB-EB25-BD9680736F22}"/>
              </a:ext>
            </a:extLst>
          </p:cNvPr>
          <p:cNvSpPr>
            <a:spLocks noChangeArrowheads="1"/>
          </p:cNvSpPr>
          <p:nvPr/>
        </p:nvSpPr>
        <p:spPr bwMode="auto">
          <a:xfrm>
            <a:off x="0" y="98742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35844" name="Object 4">
            <a:extLst>
              <a:ext uri="{FF2B5EF4-FFF2-40B4-BE49-F238E27FC236}">
                <a16:creationId xmlns:a16="http://schemas.microsoft.com/office/drawing/2014/main" id="{D221C7BD-CBE1-0D1E-63CB-8B41BC0FE3D3}"/>
              </a:ext>
            </a:extLst>
          </p:cNvPr>
          <p:cNvGraphicFramePr>
            <a:graphicFrameLocks noChangeAspect="1"/>
          </p:cNvGraphicFramePr>
          <p:nvPr/>
        </p:nvGraphicFramePr>
        <p:xfrm>
          <a:off x="1476375" y="566738"/>
          <a:ext cx="5111750" cy="5940425"/>
        </p:xfrm>
        <a:graphic>
          <a:graphicData uri="http://schemas.openxmlformats.org/presentationml/2006/ole">
            <mc:AlternateContent xmlns:mc="http://schemas.openxmlformats.org/markup-compatibility/2006">
              <mc:Choice xmlns:v="urn:schemas-microsoft-com:vml" Requires="v">
                <p:oleObj name="Visio" r:id="rId2" imgW="6923532" imgH="8453018" progId="Visio.Drawing.11">
                  <p:embed/>
                </p:oleObj>
              </mc:Choice>
              <mc:Fallback>
                <p:oleObj name="Visio" r:id="rId2" imgW="6923532" imgH="845301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66738"/>
                        <a:ext cx="51117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Textfeld 8">
            <a:extLst>
              <a:ext uri="{FF2B5EF4-FFF2-40B4-BE49-F238E27FC236}">
                <a16:creationId xmlns:a16="http://schemas.microsoft.com/office/drawing/2014/main" id="{D00F27FC-8F88-6D61-3C86-3471BC29DF6B}"/>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5846" name="Foliennummernplatzhalter 2">
            <a:extLst>
              <a:ext uri="{FF2B5EF4-FFF2-40B4-BE49-F238E27FC236}">
                <a16:creationId xmlns:a16="http://schemas.microsoft.com/office/drawing/2014/main" id="{7EDBFB27-C78D-E4EA-D1F6-5A09F2137A85}"/>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20BBB89-9A62-4F8D-B92C-8642F4F4A3D2}" type="slidenum">
              <a:rPr lang="de-DE" altLang="de-DE" sz="1200"/>
              <a:pPr eaLnBrk="1" hangingPunct="1">
                <a:spcBef>
                  <a:spcPct val="0"/>
                </a:spcBef>
                <a:buFontTx/>
                <a:buNone/>
              </a:pPr>
              <a:t>34</a:t>
            </a:fld>
            <a:endParaRPr lang="de-DE" altLang="de-DE"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C66F255-6F74-731F-CAE6-1EA04C329B69}"/>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Terminberechnung von Einzelgewerken</a:t>
            </a:r>
          </a:p>
        </p:txBody>
      </p:sp>
      <p:graphicFrame>
        <p:nvGraphicFramePr>
          <p:cNvPr id="36876" name="Group 12">
            <a:extLst>
              <a:ext uri="{FF2B5EF4-FFF2-40B4-BE49-F238E27FC236}">
                <a16:creationId xmlns:a16="http://schemas.microsoft.com/office/drawing/2014/main" id="{45994D4D-CFC1-BC3A-5717-D5484BC05044}"/>
              </a:ext>
            </a:extLst>
          </p:cNvPr>
          <p:cNvGraphicFramePr>
            <a:graphicFrameLocks noGrp="1"/>
          </p:cNvGraphicFramePr>
          <p:nvPr/>
        </p:nvGraphicFramePr>
        <p:xfrm>
          <a:off x="635000" y="998538"/>
          <a:ext cx="7681913" cy="252412"/>
        </p:xfrm>
        <a:graphic>
          <a:graphicData uri="http://schemas.openxmlformats.org/drawingml/2006/table">
            <a:tbl>
              <a:tblPr/>
              <a:tblGrid>
                <a:gridCol w="7681913">
                  <a:extLst>
                    <a:ext uri="{9D8B030D-6E8A-4147-A177-3AD203B41FA5}">
                      <a16:colId xmlns:a16="http://schemas.microsoft.com/office/drawing/2014/main" val="20000"/>
                    </a:ext>
                  </a:extLst>
                </a:gridCol>
              </a:tblGrid>
              <a:tr h="25241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1 Gliederung des Objektes nach Ebenen und Abschnitten</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6873" name="Rectangle 13">
            <a:extLst>
              <a:ext uri="{FF2B5EF4-FFF2-40B4-BE49-F238E27FC236}">
                <a16:creationId xmlns:a16="http://schemas.microsoft.com/office/drawing/2014/main" id="{A63BCF75-52D9-1AF9-233E-ACBEAE0C7F61}"/>
              </a:ext>
            </a:extLst>
          </p:cNvPr>
          <p:cNvSpPr>
            <a:spLocks noChangeArrowheads="1"/>
          </p:cNvSpPr>
          <p:nvPr/>
        </p:nvSpPr>
        <p:spPr bwMode="auto">
          <a:xfrm>
            <a:off x="4268788" y="1190625"/>
            <a:ext cx="5905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graphicFrame>
        <p:nvGraphicFramePr>
          <p:cNvPr id="36968" name="Group 104">
            <a:extLst>
              <a:ext uri="{FF2B5EF4-FFF2-40B4-BE49-F238E27FC236}">
                <a16:creationId xmlns:a16="http://schemas.microsoft.com/office/drawing/2014/main" id="{BAEC0C76-EDEC-7F1B-EFAF-D4D3022FD4FA}"/>
              </a:ext>
            </a:extLst>
          </p:cNvPr>
          <p:cNvGraphicFramePr>
            <a:graphicFrameLocks noGrp="1"/>
          </p:cNvGraphicFramePr>
          <p:nvPr/>
        </p:nvGraphicFramePr>
        <p:xfrm>
          <a:off x="635000" y="1503363"/>
          <a:ext cx="7681913" cy="252412"/>
        </p:xfrm>
        <a:graphic>
          <a:graphicData uri="http://schemas.openxmlformats.org/drawingml/2006/table">
            <a:tbl>
              <a:tblPr/>
              <a:tblGrid>
                <a:gridCol w="7681913">
                  <a:extLst>
                    <a:ext uri="{9D8B030D-6E8A-4147-A177-3AD203B41FA5}">
                      <a16:colId xmlns:a16="http://schemas.microsoft.com/office/drawing/2014/main" val="20000"/>
                    </a:ext>
                  </a:extLst>
                </a:gridCol>
              </a:tblGrid>
              <a:tr h="25241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2 Vermutliche Reihenfolge der Arbeitsschritte</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420" marB="344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67" name="Group 103">
            <a:extLst>
              <a:ext uri="{FF2B5EF4-FFF2-40B4-BE49-F238E27FC236}">
                <a16:creationId xmlns:a16="http://schemas.microsoft.com/office/drawing/2014/main" id="{42EA353E-5229-167F-DF10-B95E8599EFA1}"/>
              </a:ext>
            </a:extLst>
          </p:cNvPr>
          <p:cNvGraphicFramePr>
            <a:graphicFrameLocks noGrp="1"/>
          </p:cNvGraphicFramePr>
          <p:nvPr/>
        </p:nvGraphicFramePr>
        <p:xfrm>
          <a:off x="635000" y="2011363"/>
          <a:ext cx="7681913" cy="252412"/>
        </p:xfrm>
        <a:graphic>
          <a:graphicData uri="http://schemas.openxmlformats.org/drawingml/2006/table">
            <a:tbl>
              <a:tblPr/>
              <a:tblGrid>
                <a:gridCol w="7681913">
                  <a:extLst>
                    <a:ext uri="{9D8B030D-6E8A-4147-A177-3AD203B41FA5}">
                      <a16:colId xmlns:a16="http://schemas.microsoft.com/office/drawing/2014/main" val="20000"/>
                    </a:ext>
                  </a:extLst>
                </a:gridCol>
              </a:tblGrid>
              <a:tr h="25241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Arial" charset="0"/>
                          <a:cs typeface="Times New Roman" pitchFamily="18" charset="0"/>
                        </a:rPr>
                        <a:t>3 Zuordnung der Reihenfolge zu Ebenen und Abschnitten</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8" marR="121928" marT="34420" marB="344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06" name="Group 42">
            <a:extLst>
              <a:ext uri="{FF2B5EF4-FFF2-40B4-BE49-F238E27FC236}">
                <a16:creationId xmlns:a16="http://schemas.microsoft.com/office/drawing/2014/main" id="{0BB14FF6-914B-76D0-3E20-C320996B0DDA}"/>
              </a:ext>
            </a:extLst>
          </p:cNvPr>
          <p:cNvGraphicFramePr>
            <a:graphicFrameLocks noGrp="1"/>
          </p:cNvGraphicFramePr>
          <p:nvPr/>
        </p:nvGraphicFramePr>
        <p:xfrm>
          <a:off x="635000" y="2498725"/>
          <a:ext cx="7681913" cy="261938"/>
        </p:xfrm>
        <a:graphic>
          <a:graphicData uri="http://schemas.openxmlformats.org/drawingml/2006/table">
            <a:tbl>
              <a:tblPr/>
              <a:tblGrid>
                <a:gridCol w="7681913">
                  <a:extLst>
                    <a:ext uri="{9D8B030D-6E8A-4147-A177-3AD203B41FA5}">
                      <a16:colId xmlns:a16="http://schemas.microsoft.com/office/drawing/2014/main" val="20000"/>
                    </a:ext>
                  </a:extLst>
                </a:gridCol>
              </a:tblGrid>
              <a:tr h="26193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4 Trennung von Lohn und Material für jede Position</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16" name="Group 52">
            <a:extLst>
              <a:ext uri="{FF2B5EF4-FFF2-40B4-BE49-F238E27FC236}">
                <a16:creationId xmlns:a16="http://schemas.microsoft.com/office/drawing/2014/main" id="{BA96AF54-E9FF-DF2E-2694-6AC4F2A7F6BF}"/>
              </a:ext>
            </a:extLst>
          </p:cNvPr>
          <p:cNvGraphicFramePr>
            <a:graphicFrameLocks noGrp="1"/>
          </p:cNvGraphicFramePr>
          <p:nvPr/>
        </p:nvGraphicFramePr>
        <p:xfrm>
          <a:off x="635000" y="3051175"/>
          <a:ext cx="7681913" cy="274638"/>
        </p:xfrm>
        <a:graphic>
          <a:graphicData uri="http://schemas.openxmlformats.org/drawingml/2006/table">
            <a:tbl>
              <a:tblPr/>
              <a:tblGrid>
                <a:gridCol w="7681913">
                  <a:extLst>
                    <a:ext uri="{9D8B030D-6E8A-4147-A177-3AD203B41FA5}">
                      <a16:colId xmlns:a16="http://schemas.microsoft.com/office/drawing/2014/main" val="20000"/>
                    </a:ext>
                  </a:extLst>
                </a:gridCol>
              </a:tblGrid>
              <a:tr h="27463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5 Ermittlung der Lohnstunden für jede Position</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241" marB="3424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69" name="Group 105">
            <a:extLst>
              <a:ext uri="{FF2B5EF4-FFF2-40B4-BE49-F238E27FC236}">
                <a16:creationId xmlns:a16="http://schemas.microsoft.com/office/drawing/2014/main" id="{7016712D-ABA9-CC3D-5D7B-698C6B331C56}"/>
              </a:ext>
            </a:extLst>
          </p:cNvPr>
          <p:cNvGraphicFramePr>
            <a:graphicFrameLocks noGrp="1"/>
          </p:cNvGraphicFramePr>
          <p:nvPr/>
        </p:nvGraphicFramePr>
        <p:xfrm>
          <a:off x="635000" y="3590925"/>
          <a:ext cx="7681913" cy="250825"/>
        </p:xfrm>
        <a:graphic>
          <a:graphicData uri="http://schemas.openxmlformats.org/drawingml/2006/table">
            <a:tbl>
              <a:tblPr/>
              <a:tblGrid>
                <a:gridCol w="7681913">
                  <a:extLst>
                    <a:ext uri="{9D8B030D-6E8A-4147-A177-3AD203B41FA5}">
                      <a16:colId xmlns:a16="http://schemas.microsoft.com/office/drawing/2014/main" val="20000"/>
                    </a:ext>
                  </a:extLst>
                </a:gridCol>
              </a:tblGrid>
              <a:tr h="2508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6 Ermittlung der täglichen und wöchentlichen Arbeitszeit</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094" marB="340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81" name="Group 117">
            <a:extLst>
              <a:ext uri="{FF2B5EF4-FFF2-40B4-BE49-F238E27FC236}">
                <a16:creationId xmlns:a16="http://schemas.microsoft.com/office/drawing/2014/main" id="{25CF019E-CFA0-6D68-C711-DFAD6718D67B}"/>
              </a:ext>
            </a:extLst>
          </p:cNvPr>
          <p:cNvGraphicFramePr>
            <a:graphicFrameLocks noGrp="1"/>
          </p:cNvGraphicFramePr>
          <p:nvPr/>
        </p:nvGraphicFramePr>
        <p:xfrm>
          <a:off x="635000" y="4078288"/>
          <a:ext cx="7681913" cy="269875"/>
        </p:xfrm>
        <a:graphic>
          <a:graphicData uri="http://schemas.openxmlformats.org/drawingml/2006/table">
            <a:tbl>
              <a:tblPr/>
              <a:tblGrid>
                <a:gridCol w="7681913">
                  <a:extLst>
                    <a:ext uri="{9D8B030D-6E8A-4147-A177-3AD203B41FA5}">
                      <a16:colId xmlns:a16="http://schemas.microsoft.com/office/drawing/2014/main" val="20000"/>
                    </a:ext>
                  </a:extLst>
                </a:gridCol>
              </a:tblGrid>
              <a:tr h="2698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7 Division der Gesamtstunden durch das Ergebnis der Zeile 6</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240" marB="342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46" name="Group 82">
            <a:extLst>
              <a:ext uri="{FF2B5EF4-FFF2-40B4-BE49-F238E27FC236}">
                <a16:creationId xmlns:a16="http://schemas.microsoft.com/office/drawing/2014/main" id="{5EBF1768-CC71-D494-CECF-E1B4D4C87CE1}"/>
              </a:ext>
            </a:extLst>
          </p:cNvPr>
          <p:cNvGraphicFramePr>
            <a:graphicFrameLocks noGrp="1"/>
          </p:cNvGraphicFramePr>
          <p:nvPr/>
        </p:nvGraphicFramePr>
        <p:xfrm>
          <a:off x="635000" y="4618038"/>
          <a:ext cx="7681913" cy="261937"/>
        </p:xfrm>
        <a:graphic>
          <a:graphicData uri="http://schemas.openxmlformats.org/drawingml/2006/table">
            <a:tbl>
              <a:tblPr/>
              <a:tblGrid>
                <a:gridCol w="7681913">
                  <a:extLst>
                    <a:ext uri="{9D8B030D-6E8A-4147-A177-3AD203B41FA5}">
                      <a16:colId xmlns:a16="http://schemas.microsoft.com/office/drawing/2014/main" val="20000"/>
                    </a:ext>
                  </a:extLst>
                </a:gridCol>
              </a:tblGrid>
              <a:tr h="26193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8 Es ergibt sich die Anzahl Manntage oder Mannwochen</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135" marB="341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56" name="Group 92">
            <a:extLst>
              <a:ext uri="{FF2B5EF4-FFF2-40B4-BE49-F238E27FC236}">
                <a16:creationId xmlns:a16="http://schemas.microsoft.com/office/drawing/2014/main" id="{24E356F4-CAAC-1F60-79C7-9F00313F538B}"/>
              </a:ext>
            </a:extLst>
          </p:cNvPr>
          <p:cNvGraphicFramePr>
            <a:graphicFrameLocks noGrp="1"/>
          </p:cNvGraphicFramePr>
          <p:nvPr/>
        </p:nvGraphicFramePr>
        <p:xfrm>
          <a:off x="635000" y="5103813"/>
          <a:ext cx="7681913" cy="277812"/>
        </p:xfrm>
        <a:graphic>
          <a:graphicData uri="http://schemas.openxmlformats.org/drawingml/2006/table">
            <a:tbl>
              <a:tblPr/>
              <a:tblGrid>
                <a:gridCol w="7681913">
                  <a:extLst>
                    <a:ext uri="{9D8B030D-6E8A-4147-A177-3AD203B41FA5}">
                      <a16:colId xmlns:a16="http://schemas.microsoft.com/office/drawing/2014/main" val="20000"/>
                    </a:ext>
                  </a:extLst>
                </a:gridCol>
              </a:tblGrid>
              <a:tr h="27781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9 Division durch die Zahl der produktiven Arbeitskräfte</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339" marB="343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6966" name="Group 102">
            <a:extLst>
              <a:ext uri="{FF2B5EF4-FFF2-40B4-BE49-F238E27FC236}">
                <a16:creationId xmlns:a16="http://schemas.microsoft.com/office/drawing/2014/main" id="{2B642CF7-7D29-A002-651E-A235C43C113D}"/>
              </a:ext>
            </a:extLst>
          </p:cNvPr>
          <p:cNvGraphicFramePr>
            <a:graphicFrameLocks noGrp="1"/>
          </p:cNvGraphicFramePr>
          <p:nvPr/>
        </p:nvGraphicFramePr>
        <p:xfrm>
          <a:off x="635000" y="5643563"/>
          <a:ext cx="7681913" cy="290512"/>
        </p:xfrm>
        <a:graphic>
          <a:graphicData uri="http://schemas.openxmlformats.org/drawingml/2006/table">
            <a:tbl>
              <a:tblPr/>
              <a:tblGrid>
                <a:gridCol w="7681913">
                  <a:extLst>
                    <a:ext uri="{9D8B030D-6E8A-4147-A177-3AD203B41FA5}">
                      <a16:colId xmlns:a16="http://schemas.microsoft.com/office/drawing/2014/main" val="20000"/>
                    </a:ext>
                  </a:extLst>
                </a:gridCol>
              </a:tblGrid>
              <a:tr h="29051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cs typeface="Times New Roman" pitchFamily="18" charset="0"/>
                        </a:rPr>
                        <a:t>10 Es ergibt sich die Dauer der betr. Pos. im Arbeitsabschnitt</a:t>
                      </a:r>
                      <a:endParaRPr kumimoji="0" lang="de-DE" altLang="de-DE" sz="1400" b="0" i="0" u="none" strike="noStrike" cap="none" normalizeH="0" baseline="0">
                        <a:ln>
                          <a:noFill/>
                        </a:ln>
                        <a:solidFill>
                          <a:schemeClr val="tx1"/>
                        </a:solidFill>
                        <a:effectLst/>
                        <a:latin typeface="Arial" charset="0"/>
                        <a:cs typeface="Arial" charset="0"/>
                      </a:endParaRPr>
                    </a:p>
                  </a:txBody>
                  <a:tcPr marL="121928" marR="121928"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6928" name="Rectangle 107">
            <a:extLst>
              <a:ext uri="{FF2B5EF4-FFF2-40B4-BE49-F238E27FC236}">
                <a16:creationId xmlns:a16="http://schemas.microsoft.com/office/drawing/2014/main" id="{AF66DD08-3B57-44E4-D120-D8FD6EB0343D}"/>
              </a:ext>
            </a:extLst>
          </p:cNvPr>
          <p:cNvSpPr>
            <a:spLocks noChangeArrowheads="1"/>
          </p:cNvSpPr>
          <p:nvPr/>
        </p:nvSpPr>
        <p:spPr bwMode="auto">
          <a:xfrm>
            <a:off x="4284663" y="1695450"/>
            <a:ext cx="5905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29" name="Rectangle 108">
            <a:extLst>
              <a:ext uri="{FF2B5EF4-FFF2-40B4-BE49-F238E27FC236}">
                <a16:creationId xmlns:a16="http://schemas.microsoft.com/office/drawing/2014/main" id="{B558203E-07FB-BDA1-2D0B-E7FEC708507B}"/>
              </a:ext>
            </a:extLst>
          </p:cNvPr>
          <p:cNvSpPr>
            <a:spLocks noChangeArrowheads="1"/>
          </p:cNvSpPr>
          <p:nvPr/>
        </p:nvSpPr>
        <p:spPr bwMode="auto">
          <a:xfrm>
            <a:off x="4298950" y="2201863"/>
            <a:ext cx="5905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0" name="Rectangle 109">
            <a:extLst>
              <a:ext uri="{FF2B5EF4-FFF2-40B4-BE49-F238E27FC236}">
                <a16:creationId xmlns:a16="http://schemas.microsoft.com/office/drawing/2014/main" id="{F559AC24-9D7C-0F84-6E65-05D5CD6BE49B}"/>
              </a:ext>
            </a:extLst>
          </p:cNvPr>
          <p:cNvSpPr>
            <a:spLocks noChangeArrowheads="1"/>
          </p:cNvSpPr>
          <p:nvPr/>
        </p:nvSpPr>
        <p:spPr bwMode="auto">
          <a:xfrm>
            <a:off x="4284663" y="2733675"/>
            <a:ext cx="5905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1" name="Rectangle 110">
            <a:extLst>
              <a:ext uri="{FF2B5EF4-FFF2-40B4-BE49-F238E27FC236}">
                <a16:creationId xmlns:a16="http://schemas.microsoft.com/office/drawing/2014/main" id="{D04B696E-A23A-A39B-F48F-C87B645C6C1B}"/>
              </a:ext>
            </a:extLst>
          </p:cNvPr>
          <p:cNvSpPr>
            <a:spLocks noChangeArrowheads="1"/>
          </p:cNvSpPr>
          <p:nvPr/>
        </p:nvSpPr>
        <p:spPr bwMode="auto">
          <a:xfrm>
            <a:off x="4284663" y="3273425"/>
            <a:ext cx="5905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2" name="Rectangle 111">
            <a:extLst>
              <a:ext uri="{FF2B5EF4-FFF2-40B4-BE49-F238E27FC236}">
                <a16:creationId xmlns:a16="http://schemas.microsoft.com/office/drawing/2014/main" id="{8239A2F6-6B58-E752-9CA6-7DCAFDD433FE}"/>
              </a:ext>
            </a:extLst>
          </p:cNvPr>
          <p:cNvSpPr>
            <a:spLocks noChangeArrowheads="1"/>
          </p:cNvSpPr>
          <p:nvPr/>
        </p:nvSpPr>
        <p:spPr bwMode="auto">
          <a:xfrm>
            <a:off x="4343400" y="3786188"/>
            <a:ext cx="5905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3" name="Rectangle 112">
            <a:extLst>
              <a:ext uri="{FF2B5EF4-FFF2-40B4-BE49-F238E27FC236}">
                <a16:creationId xmlns:a16="http://schemas.microsoft.com/office/drawing/2014/main" id="{5F47AE10-27B2-4F0C-ADA6-CBED45CC89CE}"/>
              </a:ext>
            </a:extLst>
          </p:cNvPr>
          <p:cNvSpPr>
            <a:spLocks noChangeArrowheads="1"/>
          </p:cNvSpPr>
          <p:nvPr/>
        </p:nvSpPr>
        <p:spPr bwMode="auto">
          <a:xfrm>
            <a:off x="4357688" y="4292600"/>
            <a:ext cx="5905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4" name="Rectangle 113">
            <a:extLst>
              <a:ext uri="{FF2B5EF4-FFF2-40B4-BE49-F238E27FC236}">
                <a16:creationId xmlns:a16="http://schemas.microsoft.com/office/drawing/2014/main" id="{9A1B7028-19B2-4725-AD14-DFA100C3601C}"/>
              </a:ext>
            </a:extLst>
          </p:cNvPr>
          <p:cNvSpPr>
            <a:spLocks noChangeArrowheads="1"/>
          </p:cNvSpPr>
          <p:nvPr/>
        </p:nvSpPr>
        <p:spPr bwMode="auto">
          <a:xfrm>
            <a:off x="4373563" y="4799013"/>
            <a:ext cx="5905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5" name="Rectangle 114">
            <a:extLst>
              <a:ext uri="{FF2B5EF4-FFF2-40B4-BE49-F238E27FC236}">
                <a16:creationId xmlns:a16="http://schemas.microsoft.com/office/drawing/2014/main" id="{7C7980AE-351C-DA4F-0D76-1A1A55275534}"/>
              </a:ext>
            </a:extLst>
          </p:cNvPr>
          <p:cNvSpPr>
            <a:spLocks noChangeArrowheads="1"/>
          </p:cNvSpPr>
          <p:nvPr/>
        </p:nvSpPr>
        <p:spPr bwMode="auto">
          <a:xfrm>
            <a:off x="4379913" y="5326063"/>
            <a:ext cx="5905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800" b="1">
                <a:cs typeface="Times New Roman" panose="02020603050405020304" pitchFamily="18" charset="0"/>
                <a:sym typeface="Wingdings" panose="05000000000000000000" pitchFamily="2" charset="2"/>
              </a:rPr>
              <a:t></a:t>
            </a:r>
          </a:p>
        </p:txBody>
      </p:sp>
      <p:sp>
        <p:nvSpPr>
          <p:cNvPr id="36936" name="Textfeld 75">
            <a:extLst>
              <a:ext uri="{FF2B5EF4-FFF2-40B4-BE49-F238E27FC236}">
                <a16:creationId xmlns:a16="http://schemas.microsoft.com/office/drawing/2014/main" id="{F30916A8-8B04-E179-4EF0-1786C203FBB6}"/>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6937" name="Foliennummernplatzhalter 2">
            <a:extLst>
              <a:ext uri="{FF2B5EF4-FFF2-40B4-BE49-F238E27FC236}">
                <a16:creationId xmlns:a16="http://schemas.microsoft.com/office/drawing/2014/main" id="{AC686B48-DF4C-C645-D26A-A166A521DC4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33DFC18-EB68-41EC-A05F-5C37FEC90A56}" type="slidenum">
              <a:rPr lang="de-DE" altLang="de-DE" sz="1200"/>
              <a:pPr eaLnBrk="1" hangingPunct="1">
                <a:spcBef>
                  <a:spcPct val="0"/>
                </a:spcBef>
                <a:buFontTx/>
                <a:buNone/>
              </a:pPr>
              <a:t>35</a:t>
            </a:fld>
            <a:endParaRPr lang="de-DE" altLang="de-DE"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FABB726-ECBA-DE83-3D0C-BF6E30ECB95F}"/>
              </a:ext>
            </a:extLst>
          </p:cNvPr>
          <p:cNvSpPr>
            <a:spLocks noGrp="1" noChangeArrowheads="1"/>
          </p:cNvSpPr>
          <p:nvPr>
            <p:ph type="subTitle" idx="1"/>
          </p:nvPr>
        </p:nvSpPr>
        <p:spPr>
          <a:xfrm>
            <a:off x="0" y="0"/>
            <a:ext cx="9144000" cy="944563"/>
          </a:xfrm>
        </p:spPr>
        <p:txBody>
          <a:bodyPr/>
          <a:lstStyle/>
          <a:p>
            <a:pPr algn="l" eaLnBrk="1" hangingPunct="1"/>
            <a:r>
              <a:rPr lang="de-DE" altLang="de-DE" sz="2400" b="1" i="1"/>
              <a:t>Errechnen der Dauern (in Tagen) aus Zeitbeiwerten in Ausschreibungsprogrammen (z.B. SIRADOS)</a:t>
            </a:r>
          </a:p>
        </p:txBody>
      </p:sp>
      <p:sp>
        <p:nvSpPr>
          <p:cNvPr id="37891" name="Rectangle 74">
            <a:extLst>
              <a:ext uri="{FF2B5EF4-FFF2-40B4-BE49-F238E27FC236}">
                <a16:creationId xmlns:a16="http://schemas.microsoft.com/office/drawing/2014/main" id="{8CF5AE48-D293-E13D-8445-56BA691B27B1}"/>
              </a:ext>
            </a:extLst>
          </p:cNvPr>
          <p:cNvSpPr>
            <a:spLocks noChangeArrowheads="1"/>
          </p:cNvSpPr>
          <p:nvPr/>
        </p:nvSpPr>
        <p:spPr bwMode="auto">
          <a:xfrm>
            <a:off x="0" y="4646613"/>
            <a:ext cx="91440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a:solidFill>
                  <a:srgbClr val="3366FF"/>
                </a:solidFill>
              </a:rPr>
              <a:t>Aufgabe: 400 m2 Bodenfliesen zu verlegen im Dünnbett dauert wie lange? Wenn 3 Fliesenleger bei täglich 8-stündiger Arbeitszeit eingesetzt werden. </a:t>
            </a:r>
          </a:p>
          <a:p>
            <a:pPr eaLnBrk="1" hangingPunct="1">
              <a:spcBef>
                <a:spcPct val="0"/>
              </a:spcBef>
              <a:buFontTx/>
              <a:buNone/>
            </a:pPr>
            <a:endParaRPr lang="de-DE" altLang="de-DE" sz="1800">
              <a:solidFill>
                <a:srgbClr val="3366FF"/>
              </a:solidFill>
            </a:endParaRPr>
          </a:p>
          <a:p>
            <a:pPr eaLnBrk="1" hangingPunct="1">
              <a:spcBef>
                <a:spcPct val="0"/>
              </a:spcBef>
              <a:buFontTx/>
              <a:buNone/>
            </a:pPr>
            <a:r>
              <a:rPr lang="de-DE" altLang="de-DE" sz="1800" b="1">
                <a:solidFill>
                  <a:srgbClr val="FF0000"/>
                </a:solidFill>
              </a:rPr>
              <a:t>Lösung: 400 m2 x 0,95 Std./m2 = 380 Std. 120 Std. / 8 Std. / </a:t>
            </a:r>
            <a:br>
              <a:rPr lang="de-DE" altLang="de-DE" sz="1800" b="1">
                <a:solidFill>
                  <a:srgbClr val="FF0000"/>
                </a:solidFill>
              </a:rPr>
            </a:br>
            <a:r>
              <a:rPr lang="de-DE" altLang="de-DE" sz="1800" b="1">
                <a:solidFill>
                  <a:srgbClr val="FF0000"/>
                </a:solidFill>
              </a:rPr>
              <a:t>3 Fliesenleger = 15,83 Tage</a:t>
            </a:r>
            <a:br>
              <a:rPr lang="de-DE" altLang="de-DE" sz="1800" b="1">
                <a:solidFill>
                  <a:srgbClr val="FF0000"/>
                </a:solidFill>
              </a:rPr>
            </a:br>
            <a:r>
              <a:rPr lang="de-DE" altLang="de-DE" sz="1800" b="1">
                <a:solidFill>
                  <a:srgbClr val="FF0000"/>
                </a:solidFill>
              </a:rPr>
              <a:t>gerundet 16 Arbeitstage</a:t>
            </a:r>
          </a:p>
        </p:txBody>
      </p:sp>
      <p:pic>
        <p:nvPicPr>
          <p:cNvPr id="37892" name="Picture 75">
            <a:extLst>
              <a:ext uri="{FF2B5EF4-FFF2-40B4-BE49-F238E27FC236}">
                <a16:creationId xmlns:a16="http://schemas.microsoft.com/office/drawing/2014/main" id="{7D3C2DF5-8A37-0911-8B7C-0D360DE9C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98538"/>
            <a:ext cx="5040312"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feld 8">
            <a:extLst>
              <a:ext uri="{FF2B5EF4-FFF2-40B4-BE49-F238E27FC236}">
                <a16:creationId xmlns:a16="http://schemas.microsoft.com/office/drawing/2014/main" id="{2A128BA4-366E-EC16-184B-FBC2E807390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7894" name="Foliennummernplatzhalter 2">
            <a:extLst>
              <a:ext uri="{FF2B5EF4-FFF2-40B4-BE49-F238E27FC236}">
                <a16:creationId xmlns:a16="http://schemas.microsoft.com/office/drawing/2014/main" id="{F76FFC4E-78F8-6140-1B49-1CFB494762CA}"/>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C7FB2AB-A8D6-490C-BBDC-E87C27993E6F}" type="slidenum">
              <a:rPr lang="de-DE" altLang="de-DE" sz="1200"/>
              <a:pPr eaLnBrk="1" hangingPunct="1">
                <a:spcBef>
                  <a:spcPct val="0"/>
                </a:spcBef>
                <a:buFontTx/>
                <a:buNone/>
              </a:pPr>
              <a:t>36</a:t>
            </a:fld>
            <a:endParaRPr lang="de-DE" altLang="de-DE"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4A6CE31-65CA-1BD9-173B-61C72BEC1A5C}"/>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Anordnungsbeziehungen</a:t>
            </a:r>
          </a:p>
        </p:txBody>
      </p:sp>
      <p:sp>
        <p:nvSpPr>
          <p:cNvPr id="38915" name="Rectangle 5">
            <a:extLst>
              <a:ext uri="{FF2B5EF4-FFF2-40B4-BE49-F238E27FC236}">
                <a16:creationId xmlns:a16="http://schemas.microsoft.com/office/drawing/2014/main" id="{8F833587-7FDE-F66B-0B24-B9E6E0FFBD32}"/>
              </a:ext>
            </a:extLst>
          </p:cNvPr>
          <p:cNvSpPr>
            <a:spLocks noChangeArrowheads="1"/>
          </p:cNvSpPr>
          <p:nvPr/>
        </p:nvSpPr>
        <p:spPr bwMode="auto">
          <a:xfrm>
            <a:off x="0" y="101123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38916" name="Object 4">
            <a:extLst>
              <a:ext uri="{FF2B5EF4-FFF2-40B4-BE49-F238E27FC236}">
                <a16:creationId xmlns:a16="http://schemas.microsoft.com/office/drawing/2014/main" id="{7D327F6B-2D89-E09F-BE61-B47A3E2573AF}"/>
              </a:ext>
            </a:extLst>
          </p:cNvPr>
          <p:cNvGraphicFramePr>
            <a:graphicFrameLocks noChangeAspect="1"/>
          </p:cNvGraphicFramePr>
          <p:nvPr/>
        </p:nvGraphicFramePr>
        <p:xfrm>
          <a:off x="3779838" y="287338"/>
          <a:ext cx="5256212" cy="6227762"/>
        </p:xfrm>
        <a:graphic>
          <a:graphicData uri="http://schemas.openxmlformats.org/presentationml/2006/ole">
            <mc:AlternateContent xmlns:mc="http://schemas.openxmlformats.org/markup-compatibility/2006">
              <mc:Choice xmlns:v="urn:schemas-microsoft-com:vml" Requires="v">
                <p:oleObj name="Visio" r:id="rId2" imgW="6879336" imgH="8491728" progId="Visio.Drawing.11">
                  <p:embed/>
                </p:oleObj>
              </mc:Choice>
              <mc:Fallback>
                <p:oleObj name="Visio" r:id="rId2" imgW="6879336" imgH="849172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7338"/>
                        <a:ext cx="5256212"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Textfeld 8">
            <a:extLst>
              <a:ext uri="{FF2B5EF4-FFF2-40B4-BE49-F238E27FC236}">
                <a16:creationId xmlns:a16="http://schemas.microsoft.com/office/drawing/2014/main" id="{4D300F45-9074-CAB0-8C27-419A06767D5F}"/>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8918" name="Foliennummernplatzhalter 2">
            <a:extLst>
              <a:ext uri="{FF2B5EF4-FFF2-40B4-BE49-F238E27FC236}">
                <a16:creationId xmlns:a16="http://schemas.microsoft.com/office/drawing/2014/main" id="{1134CF79-8C1E-B5AA-9FFD-9C7DBA8B7835}"/>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7ADDACB-4DEF-403C-B026-403F22B13BAE}" type="slidenum">
              <a:rPr lang="de-DE" altLang="de-DE" sz="1200"/>
              <a:pPr eaLnBrk="1" hangingPunct="1">
                <a:spcBef>
                  <a:spcPct val="0"/>
                </a:spcBef>
                <a:buFontTx/>
                <a:buNone/>
              </a:pPr>
              <a:t>37</a:t>
            </a:fld>
            <a:endParaRPr lang="de-DE" altLang="de-DE"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27A8493-A244-C36A-F4AA-BB1F08FB2298}"/>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Gleitende Terminplanung</a:t>
            </a:r>
          </a:p>
        </p:txBody>
      </p:sp>
      <p:sp>
        <p:nvSpPr>
          <p:cNvPr id="39939" name="Rectangle 5">
            <a:extLst>
              <a:ext uri="{FF2B5EF4-FFF2-40B4-BE49-F238E27FC236}">
                <a16:creationId xmlns:a16="http://schemas.microsoft.com/office/drawing/2014/main" id="{382006F3-69CA-1BD0-6A2B-4E3B7BC94628}"/>
              </a:ext>
            </a:extLst>
          </p:cNvPr>
          <p:cNvSpPr>
            <a:spLocks noChangeArrowheads="1"/>
          </p:cNvSpPr>
          <p:nvPr/>
        </p:nvSpPr>
        <p:spPr bwMode="auto">
          <a:xfrm>
            <a:off x="0" y="16510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39940" name="Rectangle 6">
            <a:extLst>
              <a:ext uri="{FF2B5EF4-FFF2-40B4-BE49-F238E27FC236}">
                <a16:creationId xmlns:a16="http://schemas.microsoft.com/office/drawing/2014/main" id="{98A844DF-4C68-FB53-4754-2D1E207BEBF0}"/>
              </a:ext>
            </a:extLst>
          </p:cNvPr>
          <p:cNvSpPr>
            <a:spLocks noChangeArrowheads="1"/>
          </p:cNvSpPr>
          <p:nvPr/>
        </p:nvSpPr>
        <p:spPr bwMode="auto">
          <a:xfrm>
            <a:off x="14288" y="5006975"/>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a:t>Je komplexer das Projekt ist, umso größer der Planungs- und Kontrollaufwand. Effizient ist der Aufwand nur, wenn Planung und Kontrolle bis auf die operative Ebene, zum gegenwärtigen Zeitpunkt mehr oder weniger tief gegliedert, betrachtet werden.</a:t>
            </a:r>
          </a:p>
        </p:txBody>
      </p:sp>
      <p:sp>
        <p:nvSpPr>
          <p:cNvPr id="39941" name="Textfeld 9">
            <a:extLst>
              <a:ext uri="{FF2B5EF4-FFF2-40B4-BE49-F238E27FC236}">
                <a16:creationId xmlns:a16="http://schemas.microsoft.com/office/drawing/2014/main" id="{5D6A8705-37AB-5334-B1A2-674F07939A0A}"/>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39942" name="Foliennummernplatzhalter 2">
            <a:extLst>
              <a:ext uri="{FF2B5EF4-FFF2-40B4-BE49-F238E27FC236}">
                <a16:creationId xmlns:a16="http://schemas.microsoft.com/office/drawing/2014/main" id="{CA87A4C6-0B1E-2887-A5BA-06B4F6375DC7}"/>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4EFDD21-036B-4DC6-8485-9DC56EE5E6FC}" type="slidenum">
              <a:rPr lang="de-DE" altLang="de-DE" sz="1200"/>
              <a:pPr eaLnBrk="1" hangingPunct="1">
                <a:spcBef>
                  <a:spcPct val="0"/>
                </a:spcBef>
                <a:buFontTx/>
                <a:buNone/>
              </a:pPr>
              <a:t>38</a:t>
            </a:fld>
            <a:endParaRPr lang="de-DE" altLang="de-DE" sz="1200"/>
          </a:p>
        </p:txBody>
      </p:sp>
      <p:pic>
        <p:nvPicPr>
          <p:cNvPr id="39943" name="Picture 8">
            <a:extLst>
              <a:ext uri="{FF2B5EF4-FFF2-40B4-BE49-F238E27FC236}">
                <a16:creationId xmlns:a16="http://schemas.microsoft.com/office/drawing/2014/main" id="{B0ADC763-73A9-8BC6-968C-71BE568B4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49263"/>
            <a:ext cx="6985000" cy="455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FF0DC2B-B4E1-E8C8-B92B-592C404D31DB}"/>
              </a:ext>
            </a:extLst>
          </p:cNvPr>
          <p:cNvSpPr>
            <a:spLocks noGrp="1" noChangeArrowheads="1"/>
          </p:cNvSpPr>
          <p:nvPr>
            <p:ph type="subTitle" idx="1"/>
          </p:nvPr>
        </p:nvSpPr>
        <p:spPr>
          <a:xfrm>
            <a:off x="0" y="0"/>
            <a:ext cx="3563938" cy="1557338"/>
          </a:xfrm>
        </p:spPr>
        <p:txBody>
          <a:bodyPr/>
          <a:lstStyle/>
          <a:p>
            <a:pPr algn="l" eaLnBrk="1" hangingPunct="1"/>
            <a:r>
              <a:rPr lang="de-DE" altLang="de-DE" sz="2400" b="1" i="1"/>
              <a:t>Lupenartige Vertiefung des Terminplans</a:t>
            </a:r>
          </a:p>
          <a:p>
            <a:pPr algn="l" eaLnBrk="1" hangingPunct="1"/>
            <a:endParaRPr lang="de-DE" altLang="de-DE" sz="2400" b="1"/>
          </a:p>
        </p:txBody>
      </p:sp>
      <p:sp>
        <p:nvSpPr>
          <p:cNvPr id="40963" name="Rectangle 5">
            <a:extLst>
              <a:ext uri="{FF2B5EF4-FFF2-40B4-BE49-F238E27FC236}">
                <a16:creationId xmlns:a16="http://schemas.microsoft.com/office/drawing/2014/main" id="{E525A989-83ED-BD36-152F-3D3D864F1B67}"/>
              </a:ext>
            </a:extLst>
          </p:cNvPr>
          <p:cNvSpPr>
            <a:spLocks noChangeArrowheads="1"/>
          </p:cNvSpPr>
          <p:nvPr/>
        </p:nvSpPr>
        <p:spPr bwMode="auto">
          <a:xfrm>
            <a:off x="0" y="10017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40964" name="Textfeld 8">
            <a:extLst>
              <a:ext uri="{FF2B5EF4-FFF2-40B4-BE49-F238E27FC236}">
                <a16:creationId xmlns:a16="http://schemas.microsoft.com/office/drawing/2014/main" id="{15B17225-549A-EA53-A264-3D9789EEA848}"/>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0965" name="Foliennummernplatzhalter 2">
            <a:extLst>
              <a:ext uri="{FF2B5EF4-FFF2-40B4-BE49-F238E27FC236}">
                <a16:creationId xmlns:a16="http://schemas.microsoft.com/office/drawing/2014/main" id="{4A612AF9-9D86-BD00-5F37-CE95CEAEB828}"/>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C9D5B79-ED93-42FF-954F-D4FE7CEAC442}" type="slidenum">
              <a:rPr lang="de-DE" altLang="de-DE" sz="1200"/>
              <a:pPr eaLnBrk="1" hangingPunct="1">
                <a:spcBef>
                  <a:spcPct val="0"/>
                </a:spcBef>
                <a:buFontTx/>
                <a:buNone/>
              </a:pPr>
              <a:t>39</a:t>
            </a:fld>
            <a:endParaRPr lang="de-DE" altLang="de-DE" sz="1200"/>
          </a:p>
        </p:txBody>
      </p:sp>
      <p:pic>
        <p:nvPicPr>
          <p:cNvPr id="40966" name="Picture 10">
            <a:extLst>
              <a:ext uri="{FF2B5EF4-FFF2-40B4-BE49-F238E27FC236}">
                <a16:creationId xmlns:a16="http://schemas.microsoft.com/office/drawing/2014/main" id="{9CB20235-057F-96F1-0C96-BC555D06D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15888"/>
            <a:ext cx="4729163" cy="650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1B26520-0DF2-9540-A380-06C24D693328}"/>
              </a:ext>
            </a:extLst>
          </p:cNvPr>
          <p:cNvSpPr>
            <a:spLocks noGrp="1" noChangeArrowheads="1"/>
          </p:cNvSpPr>
          <p:nvPr>
            <p:ph type="subTitle" idx="1"/>
          </p:nvPr>
        </p:nvSpPr>
        <p:spPr>
          <a:xfrm>
            <a:off x="0" y="115888"/>
            <a:ext cx="9144000" cy="1368425"/>
          </a:xfrm>
        </p:spPr>
        <p:txBody>
          <a:bodyPr/>
          <a:lstStyle/>
          <a:p>
            <a:pPr algn="l" eaLnBrk="1" hangingPunct="1">
              <a:lnSpc>
                <a:spcPct val="80000"/>
              </a:lnSpc>
            </a:pPr>
            <a:r>
              <a:rPr lang="de-DE" altLang="de-DE" sz="2400" b="1" i="1"/>
              <a:t>Die Kenntnis eines Termin-Softwareprogramms</a:t>
            </a:r>
            <a:br>
              <a:rPr lang="de-DE" altLang="de-DE" sz="2400" b="1" i="1"/>
            </a:br>
            <a:r>
              <a:rPr lang="de-DE" altLang="de-DE" sz="2400" b="1" i="1"/>
              <a:t>ist für das Verständnis von Terminen </a:t>
            </a:r>
            <a:br>
              <a:rPr lang="de-DE" altLang="de-DE" sz="2400" b="1" i="1"/>
            </a:br>
            <a:r>
              <a:rPr lang="de-DE" altLang="de-DE" sz="2400" b="1" i="1"/>
              <a:t>bei weitem nicht ausreichend.</a:t>
            </a:r>
            <a:r>
              <a:rPr lang="de-DE" altLang="de-DE" sz="2400" i="1"/>
              <a:t> </a:t>
            </a:r>
          </a:p>
        </p:txBody>
      </p:sp>
      <p:sp>
        <p:nvSpPr>
          <p:cNvPr id="5123" name="Rectangle 7">
            <a:extLst>
              <a:ext uri="{FF2B5EF4-FFF2-40B4-BE49-F238E27FC236}">
                <a16:creationId xmlns:a16="http://schemas.microsoft.com/office/drawing/2014/main" id="{1CC387F7-DF59-4F0E-2B88-D6DE56F3F41D}"/>
              </a:ext>
            </a:extLst>
          </p:cNvPr>
          <p:cNvSpPr>
            <a:spLocks noChangeArrowheads="1"/>
          </p:cNvSpPr>
          <p:nvPr/>
        </p:nvSpPr>
        <p:spPr bwMode="auto">
          <a:xfrm>
            <a:off x="347663" y="1341438"/>
            <a:ext cx="8448675" cy="483076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41325" indent="-44132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963613" indent="-34290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485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2008188" indent="-3429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530475" indent="-3429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987675"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444875"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902075"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359275"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b="1"/>
              <a:t>Termine werden bestimmt und beeinflusst von folgenden Faktoren: </a:t>
            </a:r>
            <a:endParaRPr lang="de-DE" altLang="de-DE" sz="2400"/>
          </a:p>
          <a:p>
            <a:pPr eaLnBrk="1" hangingPunct="1">
              <a:spcBef>
                <a:spcPct val="0"/>
              </a:spcBef>
              <a:buFontTx/>
              <a:buAutoNum type="arabicPeriod"/>
            </a:pPr>
            <a:r>
              <a:rPr lang="de-DE" altLang="de-DE" sz="2000"/>
              <a:t>Den </a:t>
            </a:r>
            <a:r>
              <a:rPr lang="de-DE" altLang="de-DE" sz="2000">
                <a:solidFill>
                  <a:srgbClr val="FF0000"/>
                </a:solidFill>
              </a:rPr>
              <a:t>Zielen</a:t>
            </a:r>
            <a:r>
              <a:rPr lang="de-DE" altLang="de-DE" sz="2000"/>
              <a:t> des Auftraggebers</a:t>
            </a:r>
          </a:p>
          <a:p>
            <a:pPr eaLnBrk="1" hangingPunct="1">
              <a:spcBef>
                <a:spcPct val="0"/>
              </a:spcBef>
              <a:buFontTx/>
              <a:buAutoNum type="arabicPeriod"/>
            </a:pPr>
            <a:r>
              <a:rPr lang="de-DE" altLang="de-DE" sz="2000"/>
              <a:t>Der </a:t>
            </a:r>
            <a:r>
              <a:rPr lang="de-DE" altLang="de-DE" sz="2000">
                <a:solidFill>
                  <a:srgbClr val="FF0000"/>
                </a:solidFill>
              </a:rPr>
              <a:t>Baufeldfreimachung</a:t>
            </a:r>
            <a:r>
              <a:rPr lang="de-DE" altLang="de-DE" sz="2000"/>
              <a:t> </a:t>
            </a:r>
          </a:p>
          <a:p>
            <a:pPr eaLnBrk="1" hangingPunct="1">
              <a:spcBef>
                <a:spcPct val="0"/>
              </a:spcBef>
              <a:buFontTx/>
              <a:buAutoNum type="arabicPeriod"/>
            </a:pPr>
            <a:r>
              <a:rPr lang="de-DE" altLang="de-DE" sz="2000"/>
              <a:t>Den </a:t>
            </a:r>
            <a:r>
              <a:rPr lang="de-DE" altLang="de-DE" sz="2000">
                <a:solidFill>
                  <a:srgbClr val="FF0000"/>
                </a:solidFill>
              </a:rPr>
              <a:t>Stakeholderinteressen </a:t>
            </a:r>
          </a:p>
          <a:p>
            <a:pPr eaLnBrk="1" hangingPunct="1">
              <a:spcBef>
                <a:spcPct val="0"/>
              </a:spcBef>
              <a:buFontTx/>
              <a:buAutoNum type="arabicPeriod"/>
            </a:pPr>
            <a:r>
              <a:rPr lang="de-DE" altLang="de-DE" sz="2000"/>
              <a:t>Der </a:t>
            </a:r>
            <a:r>
              <a:rPr lang="de-DE" altLang="de-DE" sz="2000">
                <a:solidFill>
                  <a:srgbClr val="FF0000"/>
                </a:solidFill>
              </a:rPr>
              <a:t>Bedarfsplanung</a:t>
            </a:r>
            <a:r>
              <a:rPr lang="de-DE" altLang="de-DE" sz="2000"/>
              <a:t> </a:t>
            </a:r>
          </a:p>
          <a:p>
            <a:pPr eaLnBrk="1" hangingPunct="1">
              <a:spcBef>
                <a:spcPct val="0"/>
              </a:spcBef>
              <a:buFontTx/>
              <a:buAutoNum type="arabicPeriod"/>
            </a:pPr>
            <a:r>
              <a:rPr lang="de-DE" altLang="de-DE" sz="2000"/>
              <a:t>Der Strukturierung und der </a:t>
            </a:r>
            <a:r>
              <a:rPr lang="de-DE" altLang="de-DE" sz="2000">
                <a:solidFill>
                  <a:srgbClr val="FF0000"/>
                </a:solidFill>
              </a:rPr>
              <a:t>Ordnung der Abläufe</a:t>
            </a:r>
          </a:p>
          <a:p>
            <a:pPr eaLnBrk="1" hangingPunct="1">
              <a:spcBef>
                <a:spcPct val="0"/>
              </a:spcBef>
              <a:buFontTx/>
              <a:buAutoNum type="arabicPeriod"/>
            </a:pPr>
            <a:r>
              <a:rPr lang="de-DE" altLang="de-DE" sz="2000"/>
              <a:t>Der Wahl der </a:t>
            </a:r>
            <a:r>
              <a:rPr lang="de-DE" altLang="de-DE" sz="2000">
                <a:solidFill>
                  <a:srgbClr val="FF0000"/>
                </a:solidFill>
              </a:rPr>
              <a:t>Bauverfahren</a:t>
            </a:r>
            <a:r>
              <a:rPr lang="de-DE" altLang="de-DE" sz="2000"/>
              <a:t> </a:t>
            </a:r>
          </a:p>
          <a:p>
            <a:pPr eaLnBrk="1" hangingPunct="1">
              <a:spcBef>
                <a:spcPct val="0"/>
              </a:spcBef>
              <a:buFontTx/>
              <a:buAutoNum type="arabicPeriod"/>
            </a:pPr>
            <a:r>
              <a:rPr lang="de-DE" altLang="de-DE" sz="2000"/>
              <a:t>Der Wahl der </a:t>
            </a:r>
            <a:r>
              <a:rPr lang="de-DE" altLang="de-DE" sz="2000">
                <a:solidFill>
                  <a:srgbClr val="FF0000"/>
                </a:solidFill>
              </a:rPr>
              <a:t>Lieferlogistik</a:t>
            </a:r>
            <a:r>
              <a:rPr lang="de-DE" altLang="de-DE" sz="2000"/>
              <a:t> </a:t>
            </a:r>
          </a:p>
          <a:p>
            <a:pPr eaLnBrk="1" hangingPunct="1">
              <a:spcBef>
                <a:spcPct val="0"/>
              </a:spcBef>
              <a:buFontTx/>
              <a:buAutoNum type="arabicPeriod"/>
            </a:pPr>
            <a:r>
              <a:rPr lang="de-DE" altLang="de-DE" sz="2000"/>
              <a:t>Der Wahl der </a:t>
            </a:r>
            <a:r>
              <a:rPr lang="de-DE" altLang="de-DE" sz="2000">
                <a:solidFill>
                  <a:srgbClr val="FF0000"/>
                </a:solidFill>
              </a:rPr>
              <a:t>Konstruktion</a:t>
            </a:r>
            <a:r>
              <a:rPr lang="de-DE" altLang="de-DE" sz="2000"/>
              <a:t>/</a:t>
            </a:r>
            <a:r>
              <a:rPr lang="de-DE" altLang="de-DE" sz="2000">
                <a:solidFill>
                  <a:srgbClr val="FF0000"/>
                </a:solidFill>
              </a:rPr>
              <a:t>Konstruktionselemente </a:t>
            </a:r>
          </a:p>
          <a:p>
            <a:pPr eaLnBrk="1" hangingPunct="1">
              <a:spcBef>
                <a:spcPct val="0"/>
              </a:spcBef>
              <a:buFontTx/>
              <a:buAutoNum type="arabicPeriod"/>
            </a:pPr>
            <a:r>
              <a:rPr lang="de-DE" altLang="de-DE" sz="2000"/>
              <a:t>Der Koordination der </a:t>
            </a:r>
            <a:r>
              <a:rPr lang="de-DE" altLang="de-DE" sz="2000">
                <a:solidFill>
                  <a:srgbClr val="FF0000"/>
                </a:solidFill>
              </a:rPr>
              <a:t>Planer</a:t>
            </a:r>
            <a:r>
              <a:rPr lang="de-DE" altLang="de-DE" sz="2000"/>
              <a:t> </a:t>
            </a:r>
          </a:p>
          <a:p>
            <a:pPr eaLnBrk="1" hangingPunct="1">
              <a:spcBef>
                <a:spcPct val="0"/>
              </a:spcBef>
              <a:buFontTx/>
              <a:buAutoNum type="arabicPeriod"/>
            </a:pPr>
            <a:r>
              <a:rPr lang="de-DE" altLang="de-DE" sz="2000"/>
              <a:t>Der </a:t>
            </a:r>
            <a:r>
              <a:rPr lang="de-DE" altLang="de-DE" sz="2000">
                <a:solidFill>
                  <a:srgbClr val="FF0000"/>
                </a:solidFill>
              </a:rPr>
              <a:t>Fortschrittskontrolle</a:t>
            </a:r>
            <a:r>
              <a:rPr lang="de-DE" altLang="de-DE" sz="2000"/>
              <a:t> und der phantasievollen </a:t>
            </a:r>
            <a:r>
              <a:rPr lang="de-DE" altLang="de-DE" sz="2000">
                <a:solidFill>
                  <a:srgbClr val="FF0000"/>
                </a:solidFill>
              </a:rPr>
              <a:t>Umorganisation bei Störungen</a:t>
            </a:r>
            <a:r>
              <a:rPr lang="de-DE" altLang="de-DE" sz="2000"/>
              <a:t> </a:t>
            </a:r>
          </a:p>
          <a:p>
            <a:pPr eaLnBrk="1" hangingPunct="1">
              <a:spcBef>
                <a:spcPct val="0"/>
              </a:spcBef>
              <a:buFontTx/>
              <a:buAutoNum type="arabicPeriod"/>
            </a:pPr>
            <a:r>
              <a:rPr lang="de-DE" altLang="de-DE" sz="2000"/>
              <a:t>Den eingesetzten </a:t>
            </a:r>
            <a:r>
              <a:rPr lang="de-DE" altLang="de-DE" sz="2000">
                <a:solidFill>
                  <a:srgbClr val="FF0000"/>
                </a:solidFill>
              </a:rPr>
              <a:t>Kapazitäten</a:t>
            </a:r>
            <a:r>
              <a:rPr lang="de-DE" altLang="de-DE" sz="2000"/>
              <a:t> (Planung und Bauausführung)</a:t>
            </a:r>
          </a:p>
          <a:p>
            <a:pPr eaLnBrk="1" hangingPunct="1">
              <a:spcBef>
                <a:spcPct val="0"/>
              </a:spcBef>
              <a:buFontTx/>
              <a:buAutoNum type="arabicPeriod"/>
            </a:pPr>
            <a:r>
              <a:rPr lang="de-DE" altLang="de-DE" sz="2000"/>
              <a:t>Der </a:t>
            </a:r>
            <a:r>
              <a:rPr lang="de-DE" altLang="de-DE" sz="2000">
                <a:solidFill>
                  <a:srgbClr val="FF0000"/>
                </a:solidFill>
              </a:rPr>
              <a:t>Zeitzielplanung</a:t>
            </a:r>
            <a:r>
              <a:rPr lang="de-DE" altLang="de-DE" sz="2000"/>
              <a:t>, deren Überwachung und Steuerung</a:t>
            </a:r>
          </a:p>
        </p:txBody>
      </p:sp>
      <p:sp>
        <p:nvSpPr>
          <p:cNvPr id="5124" name="Textfeld 7">
            <a:extLst>
              <a:ext uri="{FF2B5EF4-FFF2-40B4-BE49-F238E27FC236}">
                <a16:creationId xmlns:a16="http://schemas.microsoft.com/office/drawing/2014/main" id="{DCECA68C-37A3-3D03-6E6A-558A23DCCF2F}"/>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125" name="Foliennummernplatzhalter 2">
            <a:extLst>
              <a:ext uri="{FF2B5EF4-FFF2-40B4-BE49-F238E27FC236}">
                <a16:creationId xmlns:a16="http://schemas.microsoft.com/office/drawing/2014/main" id="{FD45D722-39A7-63FE-BCA9-A4A5E7182D9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43DE70F-2433-450B-91A4-0DDEB9460DF2}" type="slidenum">
              <a:rPr lang="de-DE" altLang="de-DE" sz="1200"/>
              <a:pPr eaLnBrk="1" hangingPunct="1">
                <a:spcBef>
                  <a:spcPct val="0"/>
                </a:spcBef>
                <a:buFontTx/>
                <a:buNone/>
              </a:pPr>
              <a:t>4</a:t>
            </a:fld>
            <a:endParaRPr lang="de-DE" altLang="de-DE"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1E3754C-5730-D35E-71AE-4EFD08EE0295}"/>
              </a:ext>
            </a:extLst>
          </p:cNvPr>
          <p:cNvSpPr>
            <a:spLocks noGrp="1" noChangeArrowheads="1"/>
          </p:cNvSpPr>
          <p:nvPr>
            <p:ph type="subTitle" idx="1"/>
          </p:nvPr>
        </p:nvSpPr>
        <p:spPr>
          <a:xfrm>
            <a:off x="0" y="0"/>
            <a:ext cx="9144000" cy="890588"/>
          </a:xfrm>
        </p:spPr>
        <p:txBody>
          <a:bodyPr/>
          <a:lstStyle/>
          <a:p>
            <a:pPr algn="l" eaLnBrk="1" hangingPunct="1"/>
            <a:r>
              <a:rPr lang="de-DE" altLang="de-DE" sz="2400" b="1" i="1"/>
              <a:t>Schrägliniendiagramm (manuell gezeichnet) für die Ausbautermine eines Einfamilienwohnhauses</a:t>
            </a:r>
          </a:p>
        </p:txBody>
      </p:sp>
      <p:sp>
        <p:nvSpPr>
          <p:cNvPr id="41987" name="Rectangle 5">
            <a:extLst>
              <a:ext uri="{FF2B5EF4-FFF2-40B4-BE49-F238E27FC236}">
                <a16:creationId xmlns:a16="http://schemas.microsoft.com/office/drawing/2014/main" id="{18B3CD89-CA2F-95C3-0A4B-7BD71B5D50A9}"/>
              </a:ext>
            </a:extLst>
          </p:cNvPr>
          <p:cNvSpPr>
            <a:spLocks noChangeArrowheads="1"/>
          </p:cNvSpPr>
          <p:nvPr/>
        </p:nvSpPr>
        <p:spPr bwMode="auto">
          <a:xfrm>
            <a:off x="-1009650" y="114458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41988" name="Textfeld 8">
            <a:extLst>
              <a:ext uri="{FF2B5EF4-FFF2-40B4-BE49-F238E27FC236}">
                <a16:creationId xmlns:a16="http://schemas.microsoft.com/office/drawing/2014/main" id="{5DCD0BCF-04EC-834A-2A53-3DA70A29E666}"/>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1989" name="Foliennummernplatzhalter 2">
            <a:extLst>
              <a:ext uri="{FF2B5EF4-FFF2-40B4-BE49-F238E27FC236}">
                <a16:creationId xmlns:a16="http://schemas.microsoft.com/office/drawing/2014/main" id="{B54544A9-FBA0-5CDE-46C5-1EA5B8A49767}"/>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22B9F15-91D4-4F1D-84BA-E98D738FEAC2}" type="slidenum">
              <a:rPr lang="de-DE" altLang="de-DE" sz="1200"/>
              <a:pPr eaLnBrk="1" hangingPunct="1">
                <a:spcBef>
                  <a:spcPct val="0"/>
                </a:spcBef>
                <a:buFontTx/>
                <a:buNone/>
              </a:pPr>
              <a:t>40</a:t>
            </a:fld>
            <a:endParaRPr lang="de-DE" altLang="de-DE" sz="1200"/>
          </a:p>
        </p:txBody>
      </p:sp>
      <p:pic>
        <p:nvPicPr>
          <p:cNvPr id="41990" name="Picture 10">
            <a:extLst>
              <a:ext uri="{FF2B5EF4-FFF2-40B4-BE49-F238E27FC236}">
                <a16:creationId xmlns:a16="http://schemas.microsoft.com/office/drawing/2014/main" id="{ED8B4C22-CD1C-05DC-81E1-C07FEA544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3588"/>
            <a:ext cx="8639175" cy="581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E8C5D31-9B55-DB70-4464-12B9BCEB283C}"/>
              </a:ext>
            </a:extLst>
          </p:cNvPr>
          <p:cNvSpPr>
            <a:spLocks noGrp="1" noChangeArrowheads="1"/>
          </p:cNvSpPr>
          <p:nvPr>
            <p:ph type="subTitle" idx="1"/>
          </p:nvPr>
        </p:nvSpPr>
        <p:spPr>
          <a:xfrm>
            <a:off x="0" y="0"/>
            <a:ext cx="9144000" cy="476250"/>
          </a:xfrm>
        </p:spPr>
        <p:txBody>
          <a:bodyPr/>
          <a:lstStyle/>
          <a:p>
            <a:pPr algn="l" eaLnBrk="1" hangingPunct="1"/>
            <a:r>
              <a:rPr lang="de-DE" altLang="de-DE" sz="2400" b="1" i="1"/>
              <a:t>Strategie der Terminplanung</a:t>
            </a:r>
          </a:p>
        </p:txBody>
      </p:sp>
      <p:sp>
        <p:nvSpPr>
          <p:cNvPr id="43011" name="Rectangle 4">
            <a:extLst>
              <a:ext uri="{FF2B5EF4-FFF2-40B4-BE49-F238E27FC236}">
                <a16:creationId xmlns:a16="http://schemas.microsoft.com/office/drawing/2014/main" id="{CEBE2E64-A7A9-919E-0E14-B507BA3F9AEB}"/>
              </a:ext>
            </a:extLst>
          </p:cNvPr>
          <p:cNvSpPr>
            <a:spLocks noChangeArrowheads="1"/>
          </p:cNvSpPr>
          <p:nvPr/>
        </p:nvSpPr>
        <p:spPr bwMode="auto">
          <a:xfrm>
            <a:off x="252413" y="1020763"/>
            <a:ext cx="88915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60363" indent="-360363" eaLnBrk="0" hangingPunct="0">
              <a:spcBef>
                <a:spcPct val="20000"/>
              </a:spcBef>
              <a:buChar char="•"/>
              <a:tabLst>
                <a:tab pos="541338" algn="l"/>
              </a:tabLst>
              <a:defRPr sz="3200">
                <a:solidFill>
                  <a:schemeClr val="tx1"/>
                </a:solidFill>
                <a:latin typeface="Arial" panose="020B0604020202020204" pitchFamily="34" charset="0"/>
                <a:cs typeface="Arial" panose="020B0604020202020204" pitchFamily="34" charset="0"/>
              </a:defRPr>
            </a:lvl1pPr>
            <a:lvl2pPr marL="882650" indent="-342900" eaLnBrk="0" hangingPunct="0">
              <a:spcBef>
                <a:spcPct val="20000"/>
              </a:spcBef>
              <a:buChar char="–"/>
              <a:tabLst>
                <a:tab pos="541338" algn="l"/>
              </a:tabLst>
              <a:defRPr sz="2800">
                <a:solidFill>
                  <a:schemeClr val="tx1"/>
                </a:solidFill>
                <a:latin typeface="Arial" panose="020B0604020202020204" pitchFamily="34" charset="0"/>
                <a:cs typeface="Arial" panose="020B0604020202020204" pitchFamily="34" charset="0"/>
              </a:defRPr>
            </a:lvl2pPr>
            <a:lvl3pPr marL="1257300" indent="-342900" eaLnBrk="0" hangingPunct="0">
              <a:spcBef>
                <a:spcPct val="20000"/>
              </a:spcBef>
              <a:buChar char="•"/>
              <a:tabLst>
                <a:tab pos="541338" algn="l"/>
              </a:tabLst>
              <a:defRPr sz="2400">
                <a:solidFill>
                  <a:schemeClr val="tx1"/>
                </a:solidFill>
                <a:latin typeface="Arial" panose="020B0604020202020204" pitchFamily="34" charset="0"/>
                <a:cs typeface="Arial" panose="020B0604020202020204" pitchFamily="34" charset="0"/>
              </a:defRPr>
            </a:lvl3pPr>
            <a:lvl4pPr marL="1714500" indent="-342900" eaLnBrk="0" hangingPunct="0">
              <a:spcBef>
                <a:spcPct val="20000"/>
              </a:spcBef>
              <a:buChar char="–"/>
              <a:tabLst>
                <a:tab pos="541338" algn="l"/>
              </a:tabLst>
              <a:defRPr sz="2000">
                <a:solidFill>
                  <a:schemeClr val="tx1"/>
                </a:solidFill>
                <a:latin typeface="Arial" panose="020B0604020202020204" pitchFamily="34" charset="0"/>
                <a:cs typeface="Arial" panose="020B0604020202020204" pitchFamily="34" charset="0"/>
              </a:defRPr>
            </a:lvl4pPr>
            <a:lvl5pPr marL="2171700" indent="-342900" eaLnBrk="0" hangingPunct="0">
              <a:spcBef>
                <a:spcPct val="20000"/>
              </a:spcBef>
              <a:buChar char="»"/>
              <a:tabLst>
                <a:tab pos="541338" algn="l"/>
              </a:tabLst>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Char char="»"/>
              <a:tabLst>
                <a:tab pos="541338" algn="l"/>
              </a:tabLst>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Char char="»"/>
              <a:tabLst>
                <a:tab pos="541338" algn="l"/>
              </a:tabLst>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Char char="»"/>
              <a:tabLst>
                <a:tab pos="541338" algn="l"/>
              </a:tabLst>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Char char="»"/>
              <a:tabLst>
                <a:tab pos="541338"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solidFill>
                  <a:srgbClr val="FF0000"/>
                </a:solidFill>
              </a:rPr>
              <a:t>Zu berücksichtigen sind:</a:t>
            </a:r>
            <a:endParaRPr lang="de-DE" altLang="de-DE" sz="1800">
              <a:solidFill>
                <a:srgbClr val="FF0000"/>
              </a:solidFill>
            </a:endParaRPr>
          </a:p>
          <a:p>
            <a:pPr eaLnBrk="1" hangingPunct="1">
              <a:spcBef>
                <a:spcPct val="0"/>
              </a:spcBef>
            </a:pPr>
            <a:r>
              <a:rPr lang="de-DE" altLang="de-DE" sz="1800"/>
              <a:t>Auftraggeberziele</a:t>
            </a:r>
          </a:p>
          <a:p>
            <a:pPr eaLnBrk="1" hangingPunct="1">
              <a:spcBef>
                <a:spcPct val="0"/>
              </a:spcBef>
            </a:pPr>
            <a:r>
              <a:rPr lang="de-DE" altLang="de-DE" sz="1800"/>
              <a:t>Jahreszeit/Wetter</a:t>
            </a:r>
          </a:p>
          <a:p>
            <a:pPr eaLnBrk="1" hangingPunct="1">
              <a:spcBef>
                <a:spcPct val="0"/>
              </a:spcBef>
            </a:pPr>
            <a:r>
              <a:rPr lang="de-DE" altLang="de-DE" sz="1800"/>
              <a:t>Ausführungsfirmen-Know-how</a:t>
            </a:r>
          </a:p>
          <a:p>
            <a:pPr eaLnBrk="1" hangingPunct="1">
              <a:spcBef>
                <a:spcPct val="0"/>
              </a:spcBef>
            </a:pPr>
            <a:r>
              <a:rPr lang="de-DE" altLang="de-DE" sz="1800"/>
              <a:t>Bauteile/Trennfugen</a:t>
            </a:r>
          </a:p>
          <a:p>
            <a:pPr eaLnBrk="1" hangingPunct="1">
              <a:spcBef>
                <a:spcPct val="0"/>
              </a:spcBef>
            </a:pPr>
            <a:r>
              <a:rPr lang="de-DE" altLang="de-DE" sz="1800"/>
              <a:t>Genehmigungszeiträume</a:t>
            </a:r>
          </a:p>
          <a:p>
            <a:pPr eaLnBrk="1" hangingPunct="1">
              <a:spcBef>
                <a:spcPct val="0"/>
              </a:spcBef>
            </a:pPr>
            <a:r>
              <a:rPr lang="de-DE" altLang="de-DE" sz="1800"/>
              <a:t>Baustellenlogistik/Rückzugsmöglichkeiten (Wo anfangen?/Wo aufhören?) </a:t>
            </a:r>
          </a:p>
          <a:p>
            <a:pPr eaLnBrk="1" hangingPunct="1">
              <a:spcBef>
                <a:spcPct val="0"/>
              </a:spcBef>
            </a:pPr>
            <a:endParaRPr lang="de-DE" altLang="de-DE" sz="1800"/>
          </a:p>
          <a:p>
            <a:pPr eaLnBrk="1" hangingPunct="1">
              <a:spcBef>
                <a:spcPct val="0"/>
              </a:spcBef>
              <a:buFontTx/>
              <a:buNone/>
            </a:pPr>
            <a:r>
              <a:rPr lang="de-DE" altLang="de-DE" sz="1800" b="1">
                <a:solidFill>
                  <a:srgbClr val="FF0000"/>
                </a:solidFill>
              </a:rPr>
              <a:t>Für den Grobablauf: </a:t>
            </a:r>
            <a:endParaRPr lang="de-DE" altLang="de-DE" sz="1800">
              <a:solidFill>
                <a:srgbClr val="FF0000"/>
              </a:solidFill>
            </a:endParaRPr>
          </a:p>
          <a:p>
            <a:pPr eaLnBrk="1" hangingPunct="1">
              <a:spcBef>
                <a:spcPct val="0"/>
              </a:spcBef>
              <a:buFontTx/>
              <a:buAutoNum type="arabicPeriod"/>
            </a:pPr>
            <a:r>
              <a:rPr lang="de-DE" altLang="de-DE" sz="1800"/>
              <a:t>Der Baubeginn</a:t>
            </a:r>
          </a:p>
          <a:p>
            <a:pPr eaLnBrk="1" hangingPunct="1">
              <a:spcBef>
                <a:spcPct val="0"/>
              </a:spcBef>
              <a:buFontTx/>
              <a:buAutoNum type="arabicPeriod"/>
            </a:pPr>
            <a:r>
              <a:rPr lang="de-DE" altLang="de-DE" sz="1800"/>
              <a:t>Das Ende der Rohbauarbeiten/Der wetterfeste Rohbau/Der winterfeste Rohbau</a:t>
            </a:r>
          </a:p>
          <a:p>
            <a:pPr eaLnBrk="1" hangingPunct="1">
              <a:spcBef>
                <a:spcPct val="0"/>
              </a:spcBef>
              <a:buFontTx/>
              <a:buAutoNum type="arabicPeriod"/>
            </a:pPr>
            <a:r>
              <a:rPr lang="de-DE" altLang="de-DE" sz="1800"/>
              <a:t>Der Beginn der Ausbauarbeiten/Technische Installationen/Wände und Decken</a:t>
            </a:r>
            <a:br>
              <a:rPr lang="de-DE" altLang="de-DE" sz="1800"/>
            </a:br>
            <a:r>
              <a:rPr lang="de-DE" altLang="de-DE" sz="1800"/>
              <a:t>Übriger Ausbau/Feininstallationen/Maler und Fußböden</a:t>
            </a:r>
          </a:p>
          <a:p>
            <a:pPr eaLnBrk="1" hangingPunct="1">
              <a:spcBef>
                <a:spcPct val="0"/>
              </a:spcBef>
              <a:buFontTx/>
              <a:buAutoNum type="arabicPeriod"/>
            </a:pPr>
            <a:r>
              <a:rPr lang="de-DE" altLang="de-DE" sz="1800"/>
              <a:t>Das Ende der Ausbauarbeiten</a:t>
            </a:r>
          </a:p>
          <a:p>
            <a:pPr eaLnBrk="1" hangingPunct="1">
              <a:spcBef>
                <a:spcPct val="0"/>
              </a:spcBef>
              <a:buFontTx/>
              <a:buAutoNum type="arabicPeriod"/>
            </a:pPr>
            <a:r>
              <a:rPr lang="de-DE" altLang="de-DE" sz="1800"/>
              <a:t>Inbetriebnahme</a:t>
            </a:r>
          </a:p>
          <a:p>
            <a:pPr eaLnBrk="1" hangingPunct="1">
              <a:spcBef>
                <a:spcPct val="0"/>
              </a:spcBef>
              <a:buFontTx/>
              <a:buAutoNum type="arabicPeriod"/>
            </a:pPr>
            <a:r>
              <a:rPr lang="de-DE" altLang="de-DE" sz="1800"/>
              <a:t>Übergabe und Einzug</a:t>
            </a:r>
          </a:p>
        </p:txBody>
      </p:sp>
      <p:sp>
        <p:nvSpPr>
          <p:cNvPr id="43012" name="Textfeld 7">
            <a:extLst>
              <a:ext uri="{FF2B5EF4-FFF2-40B4-BE49-F238E27FC236}">
                <a16:creationId xmlns:a16="http://schemas.microsoft.com/office/drawing/2014/main" id="{23905588-73C7-A596-BEE9-E4FA0F321F75}"/>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3013" name="Foliennummernplatzhalter 2">
            <a:extLst>
              <a:ext uri="{FF2B5EF4-FFF2-40B4-BE49-F238E27FC236}">
                <a16:creationId xmlns:a16="http://schemas.microsoft.com/office/drawing/2014/main" id="{1D5F5F62-02C7-82C1-E787-26E35E2ED46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61D996F-42E7-41B4-914C-16CD201623A8}" type="slidenum">
              <a:rPr lang="de-DE" altLang="de-DE" sz="1200"/>
              <a:pPr eaLnBrk="1" hangingPunct="1">
                <a:spcBef>
                  <a:spcPct val="0"/>
                </a:spcBef>
                <a:buFontTx/>
                <a:buNone/>
              </a:pPr>
              <a:t>41</a:t>
            </a:fld>
            <a:endParaRPr lang="de-DE" altLang="de-DE"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A98BC04-26AD-853D-CF96-CDFCB1979E03}"/>
              </a:ext>
            </a:extLst>
          </p:cNvPr>
          <p:cNvSpPr>
            <a:spLocks noGrp="1" noChangeArrowheads="1"/>
          </p:cNvSpPr>
          <p:nvPr>
            <p:ph type="subTitle" idx="1"/>
          </p:nvPr>
        </p:nvSpPr>
        <p:spPr>
          <a:xfrm>
            <a:off x="0" y="0"/>
            <a:ext cx="9144000" cy="620713"/>
          </a:xfrm>
        </p:spPr>
        <p:txBody>
          <a:bodyPr/>
          <a:lstStyle/>
          <a:p>
            <a:pPr algn="l" eaLnBrk="1" hangingPunct="1"/>
            <a:r>
              <a:rPr lang="de-DE" altLang="de-DE" sz="2400" b="1" i="1"/>
              <a:t>Terminplanungsbegriffe </a:t>
            </a:r>
            <a:br>
              <a:rPr lang="de-DE" altLang="de-DE" sz="2400" b="1" i="1"/>
            </a:br>
            <a:r>
              <a:rPr lang="de-DE" altLang="de-DE" sz="2400" b="1" i="1"/>
              <a:t>und Arten von Terminplänen</a:t>
            </a:r>
          </a:p>
        </p:txBody>
      </p:sp>
      <p:sp>
        <p:nvSpPr>
          <p:cNvPr id="44035" name="Rectangle 4">
            <a:extLst>
              <a:ext uri="{FF2B5EF4-FFF2-40B4-BE49-F238E27FC236}">
                <a16:creationId xmlns:a16="http://schemas.microsoft.com/office/drawing/2014/main" id="{64BE3C8E-2B27-1F7E-BA91-C378FAD0A7BE}"/>
              </a:ext>
            </a:extLst>
          </p:cNvPr>
          <p:cNvSpPr>
            <a:spLocks noChangeArrowheads="1"/>
          </p:cNvSpPr>
          <p:nvPr/>
        </p:nvSpPr>
        <p:spPr bwMode="auto">
          <a:xfrm>
            <a:off x="252413" y="1773238"/>
            <a:ext cx="8639175"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6176" bIns="76176" anchor="ctr">
            <a:spAutoFit/>
          </a:bodyPr>
          <a:lstStyle>
            <a:lvl1pPr marL="360363" indent="-3603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b="1"/>
              <a:t>Begriffe in der Terminplanung</a:t>
            </a:r>
          </a:p>
          <a:p>
            <a:pPr eaLnBrk="1" hangingPunct="1">
              <a:spcBef>
                <a:spcPct val="0"/>
              </a:spcBef>
              <a:buFontTx/>
              <a:buNone/>
            </a:pPr>
            <a:endParaRPr lang="de-DE" altLang="de-DE" sz="2400" b="1"/>
          </a:p>
          <a:p>
            <a:pPr eaLnBrk="1" hangingPunct="1">
              <a:spcBef>
                <a:spcPct val="0"/>
              </a:spcBef>
            </a:pPr>
            <a:r>
              <a:rPr lang="de-DE" altLang="de-DE" sz="2400"/>
              <a:t>Ablaufpläne </a:t>
            </a:r>
          </a:p>
          <a:p>
            <a:pPr eaLnBrk="1" hangingPunct="1">
              <a:spcBef>
                <a:spcPct val="0"/>
              </a:spcBef>
            </a:pPr>
            <a:r>
              <a:rPr lang="de-DE" altLang="de-DE" sz="2400"/>
              <a:t>Generalterminpläne </a:t>
            </a:r>
          </a:p>
          <a:p>
            <a:pPr eaLnBrk="1" hangingPunct="1">
              <a:spcBef>
                <a:spcPct val="0"/>
              </a:spcBef>
            </a:pPr>
            <a:r>
              <a:rPr lang="de-DE" altLang="de-DE" sz="2400"/>
              <a:t>Steuerungspläne </a:t>
            </a:r>
          </a:p>
          <a:p>
            <a:pPr eaLnBrk="1" hangingPunct="1">
              <a:spcBef>
                <a:spcPct val="0"/>
              </a:spcBef>
            </a:pPr>
            <a:r>
              <a:rPr lang="de-DE" altLang="de-DE" sz="2400"/>
              <a:t>Koordinationspläne </a:t>
            </a:r>
          </a:p>
          <a:p>
            <a:pPr eaLnBrk="1" hangingPunct="1">
              <a:spcBef>
                <a:spcPct val="0"/>
              </a:spcBef>
            </a:pPr>
            <a:r>
              <a:rPr lang="de-DE" altLang="de-DE" sz="2400"/>
              <a:t>Meilensteinpläne </a:t>
            </a:r>
          </a:p>
          <a:p>
            <a:pPr eaLnBrk="1" hangingPunct="1">
              <a:spcBef>
                <a:spcPct val="0"/>
              </a:spcBef>
            </a:pPr>
            <a:r>
              <a:rPr lang="de-DE" altLang="de-DE" sz="2400"/>
              <a:t>Terminlisten </a:t>
            </a:r>
          </a:p>
          <a:p>
            <a:pPr eaLnBrk="1" hangingPunct="1">
              <a:spcBef>
                <a:spcPct val="0"/>
              </a:spcBef>
            </a:pPr>
            <a:r>
              <a:rPr lang="de-DE" altLang="de-DE" sz="2400"/>
              <a:t>Terminpläne </a:t>
            </a:r>
          </a:p>
          <a:p>
            <a:pPr eaLnBrk="1" hangingPunct="1">
              <a:spcBef>
                <a:spcPct val="0"/>
              </a:spcBef>
            </a:pPr>
            <a:r>
              <a:rPr lang="de-DE" altLang="de-DE" sz="2400"/>
              <a:t>......................</a:t>
            </a:r>
          </a:p>
        </p:txBody>
      </p:sp>
      <p:sp>
        <p:nvSpPr>
          <p:cNvPr id="44036" name="Textfeld 7">
            <a:extLst>
              <a:ext uri="{FF2B5EF4-FFF2-40B4-BE49-F238E27FC236}">
                <a16:creationId xmlns:a16="http://schemas.microsoft.com/office/drawing/2014/main" id="{8D6FCAC3-00A3-7268-F1F2-6F9469C6B632}"/>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4037" name="Foliennummernplatzhalter 2">
            <a:extLst>
              <a:ext uri="{FF2B5EF4-FFF2-40B4-BE49-F238E27FC236}">
                <a16:creationId xmlns:a16="http://schemas.microsoft.com/office/drawing/2014/main" id="{8E4C4638-A784-72B5-F996-4C9B2E698282}"/>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5123192-1A63-4AD6-BEEC-4B91D1AB7938}" type="slidenum">
              <a:rPr lang="de-DE" altLang="de-DE" sz="1200"/>
              <a:pPr eaLnBrk="1" hangingPunct="1">
                <a:spcBef>
                  <a:spcPct val="0"/>
                </a:spcBef>
                <a:buFontTx/>
                <a:buNone/>
              </a:pPr>
              <a:t>42</a:t>
            </a:fld>
            <a:endParaRPr lang="de-DE" altLang="de-DE"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12F9C53-E3B2-8703-0CEE-E2370319E0B1}"/>
              </a:ext>
            </a:extLst>
          </p:cNvPr>
          <p:cNvSpPr>
            <a:spLocks noGrp="1" noChangeArrowheads="1"/>
          </p:cNvSpPr>
          <p:nvPr>
            <p:ph type="subTitle" idx="1"/>
          </p:nvPr>
        </p:nvSpPr>
        <p:spPr>
          <a:xfrm>
            <a:off x="0" y="0"/>
            <a:ext cx="9144000" cy="836613"/>
          </a:xfrm>
        </p:spPr>
        <p:txBody>
          <a:bodyPr/>
          <a:lstStyle/>
          <a:p>
            <a:pPr algn="l" eaLnBrk="1" hangingPunct="1"/>
            <a:r>
              <a:rPr lang="de-DE" altLang="de-DE" sz="2400" b="1" i="1"/>
              <a:t>Arten der Terminplanung bei der Projektsteuerung </a:t>
            </a:r>
            <a:br>
              <a:rPr lang="de-DE" altLang="de-DE" sz="2400" b="1" i="1"/>
            </a:br>
            <a:r>
              <a:rPr lang="de-DE" altLang="de-DE" sz="2400" b="1" i="1"/>
              <a:t>(nach DVP) </a:t>
            </a:r>
          </a:p>
        </p:txBody>
      </p:sp>
      <p:graphicFrame>
        <p:nvGraphicFramePr>
          <p:cNvPr id="45314" name="Group 258">
            <a:extLst>
              <a:ext uri="{FF2B5EF4-FFF2-40B4-BE49-F238E27FC236}">
                <a16:creationId xmlns:a16="http://schemas.microsoft.com/office/drawing/2014/main" id="{83A6C329-6EDC-7998-F4C3-2DE191C5AB8B}"/>
              </a:ext>
            </a:extLst>
          </p:cNvPr>
          <p:cNvGraphicFramePr>
            <a:graphicFrameLocks noGrp="1"/>
          </p:cNvGraphicFramePr>
          <p:nvPr/>
        </p:nvGraphicFramePr>
        <p:xfrm>
          <a:off x="250825" y="981075"/>
          <a:ext cx="8640763" cy="5326063"/>
        </p:xfrm>
        <a:graphic>
          <a:graphicData uri="http://schemas.openxmlformats.org/drawingml/2006/table">
            <a:tbl>
              <a:tblPr/>
              <a:tblGrid>
                <a:gridCol w="872120">
                  <a:extLst>
                    <a:ext uri="{9D8B030D-6E8A-4147-A177-3AD203B41FA5}">
                      <a16:colId xmlns:a16="http://schemas.microsoft.com/office/drawing/2014/main" val="20000"/>
                    </a:ext>
                  </a:extLst>
                </a:gridCol>
                <a:gridCol w="6041337">
                  <a:extLst>
                    <a:ext uri="{9D8B030D-6E8A-4147-A177-3AD203B41FA5}">
                      <a16:colId xmlns:a16="http://schemas.microsoft.com/office/drawing/2014/main" val="20001"/>
                    </a:ext>
                  </a:extLst>
                </a:gridCol>
                <a:gridCol w="1727306">
                  <a:extLst>
                    <a:ext uri="{9D8B030D-6E8A-4147-A177-3AD203B41FA5}">
                      <a16:colId xmlns:a16="http://schemas.microsoft.com/office/drawing/2014/main" val="20002"/>
                    </a:ext>
                  </a:extLst>
                </a:gridCol>
              </a:tblGrid>
              <a:tr h="75430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100" b="0" i="0" u="none" strike="noStrike" cap="none" normalizeH="0" baseline="0" dirty="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charset="0"/>
                          <a:cs typeface="Arial" charset="0"/>
                        </a:rPr>
                        <a:t>Art</a:t>
                      </a: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Anz. </a:t>
                      </a:r>
                      <a:br>
                        <a:rPr kumimoji="0" lang="de-DE" altLang="de-DE" sz="1500" b="0" i="0" u="none" strike="noStrike" cap="none" normalizeH="0" baseline="0">
                          <a:ln>
                            <a:noFill/>
                          </a:ln>
                          <a:solidFill>
                            <a:schemeClr val="tx1"/>
                          </a:solidFill>
                          <a:effectLst/>
                          <a:latin typeface="Arial" charset="0"/>
                          <a:cs typeface="Times New Roman" pitchFamily="18" charset="0"/>
                        </a:rPr>
                      </a:br>
                      <a:r>
                        <a:rPr kumimoji="0" lang="de-DE" altLang="de-DE" sz="1500" b="0" i="0" u="none" strike="noStrike" cap="none" normalizeH="0" baseline="0">
                          <a:ln>
                            <a:noFill/>
                          </a:ln>
                          <a:solidFill>
                            <a:schemeClr val="tx1"/>
                          </a:solidFill>
                          <a:effectLst/>
                          <a:latin typeface="Arial" charset="0"/>
                          <a:cs typeface="Times New Roman" pitchFamily="18" charset="0"/>
                        </a:rPr>
                        <a:t>Tätig-keiten</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7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1</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Terminrahmenplan (Meilensteinplan)</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5-10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2</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Generalablaufplan</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25-35</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60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3</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Grobablauf/Vertragsterminplan</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1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3.1</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1"/>
                          </a:solidFill>
                          <a:effectLst/>
                          <a:latin typeface="Arial" charset="0"/>
                          <a:cs typeface="Times New Roman" pitchFamily="18" charset="0"/>
                        </a:rPr>
                        <a:t>- der Planung</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150-200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3.2</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1"/>
                          </a:solidFill>
                          <a:effectLst/>
                          <a:latin typeface="Arial" charset="0"/>
                          <a:cs typeface="Times New Roman" pitchFamily="18" charset="0"/>
                        </a:rPr>
                        <a:t>- der Ausführung/Inbetriebnahme</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150-200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57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tx1"/>
                          </a:solidFill>
                          <a:effectLst/>
                          <a:latin typeface="Arial" charset="0"/>
                          <a:cs typeface="Times New Roman" pitchFamily="18" charset="0"/>
                        </a:rPr>
                        <a:t>4</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tx1"/>
                          </a:solidFill>
                          <a:effectLst/>
                          <a:latin typeface="Arial" charset="0"/>
                          <a:cs typeface="Times New Roman" pitchFamily="18" charset="0"/>
                        </a:rPr>
                        <a:t>Steuerungsablaufpläne/Koordinationspläne </a:t>
                      </a:r>
                      <a:endParaRPr kumimoji="0" lang="de-DE" altLang="de-DE" sz="1400" b="0" i="0" u="none" strike="noStrike" cap="none" normalizeH="0" baseline="0" dirty="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1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4.1</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 der Planung</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150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4.2</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 der Ausschreibung</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150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4.3</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 der Ausführung</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150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71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4.4</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 der Inbetriebnahme</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charset="0"/>
                          <a:cs typeface="Times New Roman" pitchFamily="18" charset="0"/>
                        </a:rPr>
                        <a:t>150</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257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5</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Checklisten/Terminlisten/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Terminkontrollliste</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1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257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6</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1"/>
                          </a:solidFill>
                          <a:effectLst/>
                          <a:latin typeface="Arial" charset="0"/>
                          <a:cs typeface="Times New Roman" pitchFamily="18" charset="0"/>
                        </a:rPr>
                        <a:t>MEKAT (Maßnahmenentscheidungskatalog)</a:t>
                      </a:r>
                      <a:endParaRPr kumimoji="0" lang="de-DE" altLang="de-DE" sz="1400" b="0" i="0" u="none" strike="noStrike" cap="none" normalizeH="0" baseline="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100" b="0" i="0" u="none" strike="noStrike" cap="none" normalizeH="0" baseline="0" dirty="0">
                        <a:ln>
                          <a:noFill/>
                        </a:ln>
                        <a:solidFill>
                          <a:schemeClr val="tx1"/>
                        </a:solidFill>
                        <a:effectLst/>
                        <a:latin typeface="Arial" charset="0"/>
                        <a:cs typeface="Arial" charset="0"/>
                      </a:endParaRPr>
                    </a:p>
                  </a:txBody>
                  <a:tcPr marL="121927" marR="121927"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5118" name="Textfeld 65">
            <a:extLst>
              <a:ext uri="{FF2B5EF4-FFF2-40B4-BE49-F238E27FC236}">
                <a16:creationId xmlns:a16="http://schemas.microsoft.com/office/drawing/2014/main" id="{088006DF-FD66-B487-28B1-C2045187BCF8}"/>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5119" name="Foliennummernplatzhalter 2">
            <a:extLst>
              <a:ext uri="{FF2B5EF4-FFF2-40B4-BE49-F238E27FC236}">
                <a16:creationId xmlns:a16="http://schemas.microsoft.com/office/drawing/2014/main" id="{A03FEA0A-D597-57A1-A3EC-73805A827803}"/>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12AE979-2CD8-47DD-8DEC-D731133333D4}" type="slidenum">
              <a:rPr lang="de-DE" altLang="de-DE" sz="1200"/>
              <a:pPr eaLnBrk="1" hangingPunct="1">
                <a:spcBef>
                  <a:spcPct val="0"/>
                </a:spcBef>
                <a:buFontTx/>
                <a:buNone/>
              </a:pPr>
              <a:t>43</a:t>
            </a:fld>
            <a:endParaRPr lang="de-DE" altLang="de-DE" sz="1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2CB92BE-99C6-A29E-7B8F-F770C18A6D56}"/>
              </a:ext>
            </a:extLst>
          </p:cNvPr>
          <p:cNvSpPr>
            <a:spLocks noGrp="1" noChangeArrowheads="1"/>
          </p:cNvSpPr>
          <p:nvPr>
            <p:ph type="subTitle" idx="1"/>
          </p:nvPr>
        </p:nvSpPr>
        <p:spPr>
          <a:xfrm>
            <a:off x="0" y="0"/>
            <a:ext cx="9144000" cy="674688"/>
          </a:xfrm>
        </p:spPr>
        <p:txBody>
          <a:bodyPr/>
          <a:lstStyle/>
          <a:p>
            <a:pPr algn="l" eaLnBrk="1" hangingPunct="1"/>
            <a:r>
              <a:rPr lang="de-DE" altLang="de-DE" sz="2400" b="1" i="1"/>
              <a:t>Meilensteinplan: Ein Plan, der von den Zielen des Auftraggebers bestimmt wird</a:t>
            </a:r>
          </a:p>
        </p:txBody>
      </p:sp>
      <p:sp>
        <p:nvSpPr>
          <p:cNvPr id="46083" name="Rectangle 5">
            <a:extLst>
              <a:ext uri="{FF2B5EF4-FFF2-40B4-BE49-F238E27FC236}">
                <a16:creationId xmlns:a16="http://schemas.microsoft.com/office/drawing/2014/main" id="{960CEE28-2B04-73FF-E468-2591F52D6FE0}"/>
              </a:ext>
            </a:extLst>
          </p:cNvPr>
          <p:cNvSpPr>
            <a:spLocks noChangeArrowheads="1"/>
          </p:cNvSpPr>
          <p:nvPr/>
        </p:nvSpPr>
        <p:spPr bwMode="auto">
          <a:xfrm>
            <a:off x="0" y="115093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46084" name="Object 4">
            <a:extLst>
              <a:ext uri="{FF2B5EF4-FFF2-40B4-BE49-F238E27FC236}">
                <a16:creationId xmlns:a16="http://schemas.microsoft.com/office/drawing/2014/main" id="{B4FA0577-EEBF-5BA8-8158-AFD43FF961FC}"/>
              </a:ext>
            </a:extLst>
          </p:cNvPr>
          <p:cNvGraphicFramePr>
            <a:graphicFrameLocks noChangeAspect="1"/>
          </p:cNvGraphicFramePr>
          <p:nvPr/>
        </p:nvGraphicFramePr>
        <p:xfrm>
          <a:off x="1109663" y="836613"/>
          <a:ext cx="7212012" cy="5745162"/>
        </p:xfrm>
        <a:graphic>
          <a:graphicData uri="http://schemas.openxmlformats.org/presentationml/2006/ole">
            <mc:AlternateContent xmlns:mc="http://schemas.openxmlformats.org/markup-compatibility/2006">
              <mc:Choice xmlns:v="urn:schemas-microsoft-com:vml" Requires="v">
                <p:oleObj name="Visio" r:id="rId2" imgW="6898894" imgH="5803904" progId="Visio.Drawing.11">
                  <p:embed/>
                </p:oleObj>
              </mc:Choice>
              <mc:Fallback>
                <p:oleObj name="Visio" r:id="rId2" imgW="6898894" imgH="5803904"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836613"/>
                        <a:ext cx="7212012"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Textfeld 8">
            <a:extLst>
              <a:ext uri="{FF2B5EF4-FFF2-40B4-BE49-F238E27FC236}">
                <a16:creationId xmlns:a16="http://schemas.microsoft.com/office/drawing/2014/main" id="{047F1976-2482-131F-5A89-559B6D22304A}"/>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6086" name="Foliennummernplatzhalter 2">
            <a:extLst>
              <a:ext uri="{FF2B5EF4-FFF2-40B4-BE49-F238E27FC236}">
                <a16:creationId xmlns:a16="http://schemas.microsoft.com/office/drawing/2014/main" id="{D3FC74FC-BEC7-1B9C-7035-73F6160FF523}"/>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D3E86F-8007-47A6-B565-3D5079F70319}" type="slidenum">
              <a:rPr lang="de-DE" altLang="de-DE" sz="1200"/>
              <a:pPr eaLnBrk="1" hangingPunct="1">
                <a:spcBef>
                  <a:spcPct val="0"/>
                </a:spcBef>
                <a:buFontTx/>
                <a:buNone/>
              </a:pPr>
              <a:t>44</a:t>
            </a:fld>
            <a:endParaRPr lang="de-DE" altLang="de-DE"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415829B-C069-08F8-A7B1-AD4BADF5A40D}"/>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Abläufe klären</a:t>
            </a:r>
            <a:r>
              <a:rPr lang="de-DE" altLang="de-DE" sz="2400" b="1"/>
              <a:t> </a:t>
            </a:r>
          </a:p>
          <a:p>
            <a:pPr algn="l" eaLnBrk="1" hangingPunct="1"/>
            <a:endParaRPr lang="de-DE" altLang="de-DE" sz="2400" b="1"/>
          </a:p>
        </p:txBody>
      </p:sp>
      <p:pic>
        <p:nvPicPr>
          <p:cNvPr id="47107" name="Picture 4">
            <a:extLst>
              <a:ext uri="{FF2B5EF4-FFF2-40B4-BE49-F238E27FC236}">
                <a16:creationId xmlns:a16="http://schemas.microsoft.com/office/drawing/2014/main" id="{68471049-C7D5-893F-68C9-2665158B4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55563"/>
            <a:ext cx="4714875" cy="659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feld 7">
            <a:extLst>
              <a:ext uri="{FF2B5EF4-FFF2-40B4-BE49-F238E27FC236}">
                <a16:creationId xmlns:a16="http://schemas.microsoft.com/office/drawing/2014/main" id="{E594161E-836F-C551-EB71-6F76B0BD90E3}"/>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7109" name="Foliennummernplatzhalter 2">
            <a:extLst>
              <a:ext uri="{FF2B5EF4-FFF2-40B4-BE49-F238E27FC236}">
                <a16:creationId xmlns:a16="http://schemas.microsoft.com/office/drawing/2014/main" id="{7F133951-4211-7AE8-6CE9-B20D84F1C89E}"/>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188F4D0-E33D-40E7-A3DB-71E2DA3723F4}" type="slidenum">
              <a:rPr lang="de-DE" altLang="de-DE" sz="1200"/>
              <a:pPr eaLnBrk="1" hangingPunct="1">
                <a:spcBef>
                  <a:spcPct val="0"/>
                </a:spcBef>
                <a:buFontTx/>
                <a:buNone/>
              </a:pPr>
              <a:t>45</a:t>
            </a:fld>
            <a:endParaRPr lang="de-DE" altLang="de-DE"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68BB6C3-D67F-41F2-8073-B911DB43140D}"/>
              </a:ext>
            </a:extLst>
          </p:cNvPr>
          <p:cNvSpPr>
            <a:spLocks noGrp="1" noChangeArrowheads="1"/>
          </p:cNvSpPr>
          <p:nvPr>
            <p:ph type="subTitle" idx="1"/>
          </p:nvPr>
        </p:nvSpPr>
        <p:spPr>
          <a:xfrm>
            <a:off x="0" y="0"/>
            <a:ext cx="3851275" cy="2420938"/>
          </a:xfrm>
        </p:spPr>
        <p:txBody>
          <a:bodyPr/>
          <a:lstStyle/>
          <a:p>
            <a:pPr algn="l" eaLnBrk="1" hangingPunct="1"/>
            <a:r>
              <a:rPr lang="de-DE" altLang="de-DE" sz="2400" b="1" i="1"/>
              <a:t>Terminplanung in der HOAI-Phase 2 </a:t>
            </a:r>
            <a:br>
              <a:rPr lang="de-DE" altLang="de-DE" sz="2400" b="1" i="1"/>
            </a:br>
            <a:r>
              <a:rPr lang="de-DE" altLang="de-DE" sz="2400" b="1" i="1"/>
              <a:t>als Flussplandarstellung</a:t>
            </a:r>
          </a:p>
        </p:txBody>
      </p:sp>
      <p:sp>
        <p:nvSpPr>
          <p:cNvPr id="48131" name="Rectangle 5">
            <a:extLst>
              <a:ext uri="{FF2B5EF4-FFF2-40B4-BE49-F238E27FC236}">
                <a16:creationId xmlns:a16="http://schemas.microsoft.com/office/drawing/2014/main" id="{41C41CC8-9D6D-267E-7C9F-B984B58BED1C}"/>
              </a:ext>
            </a:extLst>
          </p:cNvPr>
          <p:cNvSpPr>
            <a:spLocks noChangeArrowheads="1"/>
          </p:cNvSpPr>
          <p:nvPr/>
        </p:nvSpPr>
        <p:spPr bwMode="auto">
          <a:xfrm>
            <a:off x="0" y="10160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48132" name="Textfeld 8">
            <a:extLst>
              <a:ext uri="{FF2B5EF4-FFF2-40B4-BE49-F238E27FC236}">
                <a16:creationId xmlns:a16="http://schemas.microsoft.com/office/drawing/2014/main" id="{DA222F82-7C8F-BC96-87D8-CDA8BCA9FBEF}"/>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8133" name="Foliennummernplatzhalter 2">
            <a:extLst>
              <a:ext uri="{FF2B5EF4-FFF2-40B4-BE49-F238E27FC236}">
                <a16:creationId xmlns:a16="http://schemas.microsoft.com/office/drawing/2014/main" id="{92F4DD14-0607-36E7-8A8D-F3C0EE19E9CC}"/>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19AAF91-2C66-498C-B6BB-4CF9D8D67E07}" type="slidenum">
              <a:rPr lang="de-DE" altLang="de-DE" sz="1200"/>
              <a:pPr eaLnBrk="1" hangingPunct="1">
                <a:spcBef>
                  <a:spcPct val="0"/>
                </a:spcBef>
                <a:buFontTx/>
                <a:buNone/>
              </a:pPr>
              <a:t>46</a:t>
            </a:fld>
            <a:endParaRPr lang="de-DE" altLang="de-DE" sz="1200"/>
          </a:p>
        </p:txBody>
      </p:sp>
      <p:pic>
        <p:nvPicPr>
          <p:cNvPr id="48134" name="Picture 11">
            <a:extLst>
              <a:ext uri="{FF2B5EF4-FFF2-40B4-BE49-F238E27FC236}">
                <a16:creationId xmlns:a16="http://schemas.microsoft.com/office/drawing/2014/main" id="{DE426466-7FFD-E660-5BB9-12D3C2CDC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1275"/>
            <a:ext cx="4662488" cy="668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3268156-AC2E-1BAF-A1A7-D39CF9A82D80}"/>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Termindarstellung: MS project</a:t>
            </a:r>
          </a:p>
        </p:txBody>
      </p:sp>
      <p:sp>
        <p:nvSpPr>
          <p:cNvPr id="49155" name="Textfeld 7">
            <a:extLst>
              <a:ext uri="{FF2B5EF4-FFF2-40B4-BE49-F238E27FC236}">
                <a16:creationId xmlns:a16="http://schemas.microsoft.com/office/drawing/2014/main" id="{0B8C03AA-054F-F906-56DC-293F8840059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49156" name="Foliennummernplatzhalter 2">
            <a:extLst>
              <a:ext uri="{FF2B5EF4-FFF2-40B4-BE49-F238E27FC236}">
                <a16:creationId xmlns:a16="http://schemas.microsoft.com/office/drawing/2014/main" id="{FB028605-9B24-050B-AEB3-A715B1529283}"/>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6C46F64-FF22-4434-B9BB-9E71BE718B71}" type="slidenum">
              <a:rPr lang="de-DE" altLang="de-DE" sz="1200"/>
              <a:pPr eaLnBrk="1" hangingPunct="1">
                <a:spcBef>
                  <a:spcPct val="0"/>
                </a:spcBef>
                <a:buFontTx/>
                <a:buNone/>
              </a:pPr>
              <a:t>47</a:t>
            </a:fld>
            <a:endParaRPr lang="de-DE" altLang="de-DE" sz="1200"/>
          </a:p>
        </p:txBody>
      </p:sp>
      <p:pic>
        <p:nvPicPr>
          <p:cNvPr id="49157" name="Picture 6">
            <a:extLst>
              <a:ext uri="{FF2B5EF4-FFF2-40B4-BE49-F238E27FC236}">
                <a16:creationId xmlns:a16="http://schemas.microsoft.com/office/drawing/2014/main" id="{97CC28FF-2EBD-1F59-9277-8C6FC9899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57200"/>
            <a:ext cx="8574088"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7B81B20-DB60-D694-73F6-ACDF834A46F0}"/>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Termindarstellung: Power project</a:t>
            </a:r>
          </a:p>
        </p:txBody>
      </p:sp>
      <p:pic>
        <p:nvPicPr>
          <p:cNvPr id="50179" name="Picture 5" descr="20">
            <a:extLst>
              <a:ext uri="{FF2B5EF4-FFF2-40B4-BE49-F238E27FC236}">
                <a16:creationId xmlns:a16="http://schemas.microsoft.com/office/drawing/2014/main" id="{952D232C-5CE5-30F7-E8EA-A48B318BF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76250"/>
            <a:ext cx="8928100" cy="60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feld 7">
            <a:extLst>
              <a:ext uri="{FF2B5EF4-FFF2-40B4-BE49-F238E27FC236}">
                <a16:creationId xmlns:a16="http://schemas.microsoft.com/office/drawing/2014/main" id="{2B3E94C7-1F49-F075-6710-E33E4CC9B143}"/>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0181" name="Foliennummernplatzhalter 2">
            <a:extLst>
              <a:ext uri="{FF2B5EF4-FFF2-40B4-BE49-F238E27FC236}">
                <a16:creationId xmlns:a16="http://schemas.microsoft.com/office/drawing/2014/main" id="{C5311740-7AF6-EC28-305F-5FF29DE2C97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67128C0-37D4-498C-91CC-3A0B3FF3808D}" type="slidenum">
              <a:rPr lang="de-DE" altLang="de-DE" sz="1200"/>
              <a:pPr eaLnBrk="1" hangingPunct="1">
                <a:spcBef>
                  <a:spcPct val="0"/>
                </a:spcBef>
                <a:buFontTx/>
                <a:buNone/>
              </a:pPr>
              <a:t>48</a:t>
            </a:fld>
            <a:endParaRPr lang="de-DE" altLang="de-DE"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B9C777F-16D0-E5B6-2A02-9E77C188E729}"/>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Systematik der Fortschrittskontrolle</a:t>
            </a:r>
          </a:p>
        </p:txBody>
      </p:sp>
      <p:sp>
        <p:nvSpPr>
          <p:cNvPr id="51203" name="Rectangle 4">
            <a:extLst>
              <a:ext uri="{FF2B5EF4-FFF2-40B4-BE49-F238E27FC236}">
                <a16:creationId xmlns:a16="http://schemas.microsoft.com/office/drawing/2014/main" id="{5229BAE2-7401-2C96-C64C-E2170C3EA26E}"/>
              </a:ext>
            </a:extLst>
          </p:cNvPr>
          <p:cNvSpPr>
            <a:spLocks noChangeArrowheads="1"/>
          </p:cNvSpPr>
          <p:nvPr/>
        </p:nvSpPr>
        <p:spPr bwMode="auto">
          <a:xfrm>
            <a:off x="0" y="754063"/>
            <a:ext cx="9144000"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0708" tIns="76176" bIns="76176" anchor="ctr">
            <a:spAutoFit/>
          </a:bodyPr>
          <a:lstStyle>
            <a:lvl1pPr marL="450850" indent="-45085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973138" indent="-34290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495425"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2017713" indent="-3429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540000" indent="-3429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9972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4544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9116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3688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de-DE" altLang="de-DE" sz="2400"/>
              <a:t>Studium aller </a:t>
            </a:r>
            <a:r>
              <a:rPr lang="de-DE" altLang="de-DE" sz="2400" b="1">
                <a:solidFill>
                  <a:srgbClr val="FF0000"/>
                </a:solidFill>
              </a:rPr>
              <a:t>Zeichnungen und Leistungsverzeichnisse</a:t>
            </a:r>
            <a:endParaRPr lang="de-DE" altLang="de-DE" sz="2400">
              <a:solidFill>
                <a:srgbClr val="FF0000"/>
              </a:solidFill>
            </a:endParaRPr>
          </a:p>
          <a:p>
            <a:pPr eaLnBrk="1" hangingPunct="1">
              <a:spcBef>
                <a:spcPct val="0"/>
              </a:spcBef>
              <a:buFontTx/>
              <a:buAutoNum type="arabicPeriod"/>
            </a:pPr>
            <a:r>
              <a:rPr lang="de-DE" altLang="de-DE" sz="2400"/>
              <a:t>Ermittlung der </a:t>
            </a:r>
            <a:r>
              <a:rPr lang="de-DE" altLang="de-DE" sz="2400" b="1">
                <a:solidFill>
                  <a:srgbClr val="FF0000"/>
                </a:solidFill>
              </a:rPr>
              <a:t>Ablauffolgen</a:t>
            </a:r>
            <a:r>
              <a:rPr lang="de-DE" altLang="de-DE" sz="2400"/>
              <a:t> für jeden </a:t>
            </a:r>
            <a:r>
              <a:rPr lang="de-DE" altLang="de-DE" sz="2400" b="1">
                <a:solidFill>
                  <a:srgbClr val="FF0000"/>
                </a:solidFill>
              </a:rPr>
              <a:t>Ausbaubereich</a:t>
            </a:r>
            <a:r>
              <a:rPr lang="de-DE" altLang="de-DE" sz="2400"/>
              <a:t> (Treppen, Flure, Büros, etc.)</a:t>
            </a:r>
          </a:p>
          <a:p>
            <a:pPr eaLnBrk="1" hangingPunct="1">
              <a:spcBef>
                <a:spcPct val="0"/>
              </a:spcBef>
              <a:buFontTx/>
              <a:buAutoNum type="arabicPeriod"/>
            </a:pPr>
            <a:r>
              <a:rPr lang="de-DE" altLang="de-DE" sz="2400" b="1">
                <a:solidFill>
                  <a:srgbClr val="FF0000"/>
                </a:solidFill>
              </a:rPr>
              <a:t>Arbeitsdauer der Vorgänge</a:t>
            </a:r>
            <a:r>
              <a:rPr lang="de-DE" altLang="de-DE" sz="2400"/>
              <a:t> festlegen </a:t>
            </a:r>
          </a:p>
          <a:p>
            <a:pPr eaLnBrk="1" hangingPunct="1">
              <a:spcBef>
                <a:spcPct val="0"/>
              </a:spcBef>
              <a:buFontTx/>
              <a:buAutoNum type="arabicPeriod"/>
            </a:pPr>
            <a:r>
              <a:rPr lang="de-DE" altLang="de-DE" sz="2400" b="1">
                <a:solidFill>
                  <a:srgbClr val="FF0000"/>
                </a:solidFill>
              </a:rPr>
              <a:t>Terminplan</a:t>
            </a:r>
            <a:r>
              <a:rPr lang="de-DE" altLang="de-DE" sz="2400"/>
              <a:t> aufstellen (als Sollvorgabe) </a:t>
            </a:r>
          </a:p>
          <a:p>
            <a:pPr eaLnBrk="1" hangingPunct="1">
              <a:spcBef>
                <a:spcPct val="0"/>
              </a:spcBef>
              <a:buFontTx/>
              <a:buAutoNum type="arabicPeriod"/>
            </a:pPr>
            <a:r>
              <a:rPr lang="de-DE" altLang="de-DE" sz="2400"/>
              <a:t>Termine mit den </a:t>
            </a:r>
            <a:r>
              <a:rPr lang="de-DE" altLang="de-DE" sz="2400" b="1">
                <a:solidFill>
                  <a:srgbClr val="FF0000"/>
                </a:solidFill>
              </a:rPr>
              <a:t>Auftragnehmern </a:t>
            </a:r>
            <a:r>
              <a:rPr lang="de-DE" altLang="de-DE" sz="2400"/>
              <a:t>durchsprechen </a:t>
            </a:r>
          </a:p>
          <a:p>
            <a:pPr eaLnBrk="1" hangingPunct="1">
              <a:spcBef>
                <a:spcPct val="0"/>
              </a:spcBef>
              <a:buFontTx/>
              <a:buAutoNum type="arabicPeriod"/>
            </a:pPr>
            <a:r>
              <a:rPr lang="de-DE" altLang="de-DE" sz="2400"/>
              <a:t>Terminplan bei Bedarf entsprechend </a:t>
            </a:r>
            <a:r>
              <a:rPr lang="de-DE" altLang="de-DE" sz="2400" b="1">
                <a:solidFill>
                  <a:srgbClr val="FF0000"/>
                </a:solidFill>
              </a:rPr>
              <a:t>ändern </a:t>
            </a:r>
          </a:p>
          <a:p>
            <a:pPr eaLnBrk="1" hangingPunct="1">
              <a:spcBef>
                <a:spcPct val="0"/>
              </a:spcBef>
              <a:buFontTx/>
              <a:buAutoNum type="arabicPeriod"/>
            </a:pPr>
            <a:r>
              <a:rPr lang="de-DE" altLang="de-DE" sz="2400"/>
              <a:t>Abläufe </a:t>
            </a:r>
            <a:r>
              <a:rPr lang="de-DE" altLang="de-DE" sz="2400" b="1">
                <a:solidFill>
                  <a:srgbClr val="FF0000"/>
                </a:solidFill>
              </a:rPr>
              <a:t>gemeinsam besprechen</a:t>
            </a:r>
            <a:r>
              <a:rPr lang="de-DE" altLang="de-DE" sz="2400" b="1"/>
              <a:t> </a:t>
            </a:r>
            <a:r>
              <a:rPr lang="de-DE" altLang="de-DE" sz="2400"/>
              <a:t>und freigeben </a:t>
            </a:r>
          </a:p>
          <a:p>
            <a:pPr eaLnBrk="1" hangingPunct="1">
              <a:spcBef>
                <a:spcPct val="0"/>
              </a:spcBef>
              <a:buFontTx/>
              <a:buAutoNum type="arabicPeriod"/>
            </a:pPr>
            <a:r>
              <a:rPr lang="de-DE" altLang="de-DE" sz="2400"/>
              <a:t>Regelmäßiger </a:t>
            </a:r>
            <a:r>
              <a:rPr lang="de-DE" altLang="de-DE" sz="2400" b="1">
                <a:solidFill>
                  <a:srgbClr val="FF0000"/>
                </a:solidFill>
              </a:rPr>
              <a:t>Soll-Ist-Vergleich</a:t>
            </a:r>
            <a:r>
              <a:rPr lang="de-DE" altLang="de-DE" sz="2400" b="1"/>
              <a:t> </a:t>
            </a:r>
          </a:p>
          <a:p>
            <a:pPr eaLnBrk="1" hangingPunct="1">
              <a:spcBef>
                <a:spcPct val="0"/>
              </a:spcBef>
              <a:buFontTx/>
              <a:buAutoNum type="arabicPeriod"/>
            </a:pPr>
            <a:r>
              <a:rPr lang="de-DE" altLang="de-DE" sz="2400"/>
              <a:t>Falls erforderlich: </a:t>
            </a:r>
            <a:r>
              <a:rPr lang="de-DE" altLang="de-DE" sz="2400" b="1">
                <a:solidFill>
                  <a:srgbClr val="FF0000"/>
                </a:solidFill>
              </a:rPr>
              <a:t>korrektive Maßnahmen</a:t>
            </a:r>
            <a:r>
              <a:rPr lang="de-DE" altLang="de-DE" sz="2400" b="1"/>
              <a:t> </a:t>
            </a:r>
            <a:endParaRPr lang="de-DE" altLang="de-DE" sz="2400"/>
          </a:p>
        </p:txBody>
      </p:sp>
      <p:sp>
        <p:nvSpPr>
          <p:cNvPr id="51204" name="Textfeld 7">
            <a:extLst>
              <a:ext uri="{FF2B5EF4-FFF2-40B4-BE49-F238E27FC236}">
                <a16:creationId xmlns:a16="http://schemas.microsoft.com/office/drawing/2014/main" id="{9E4A47FB-2EB5-9DA5-932B-E69164246F06}"/>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1205" name="Foliennummernplatzhalter 2">
            <a:extLst>
              <a:ext uri="{FF2B5EF4-FFF2-40B4-BE49-F238E27FC236}">
                <a16:creationId xmlns:a16="http://schemas.microsoft.com/office/drawing/2014/main" id="{F4C95FED-D9AF-D84D-87F6-E49D6A63B8A9}"/>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61E6486-766B-48B2-BCCE-72872E1894D9}" type="slidenum">
              <a:rPr lang="de-DE" altLang="de-DE" sz="1200"/>
              <a:pPr eaLnBrk="1" hangingPunct="1">
                <a:spcBef>
                  <a:spcPct val="0"/>
                </a:spcBef>
                <a:buFontTx/>
                <a:buNone/>
              </a:pPr>
              <a:t>49</a:t>
            </a:fld>
            <a:endParaRPr lang="de-DE" altLang="de-DE"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91EADAB-9E6B-3264-5A58-6B14D5FF3646}"/>
              </a:ext>
            </a:extLst>
          </p:cNvPr>
          <p:cNvSpPr>
            <a:spLocks noGrp="1" noChangeArrowheads="1"/>
          </p:cNvSpPr>
          <p:nvPr>
            <p:ph type="subTitle" idx="1"/>
          </p:nvPr>
        </p:nvSpPr>
        <p:spPr>
          <a:xfrm>
            <a:off x="0" y="0"/>
            <a:ext cx="9144000" cy="476250"/>
          </a:xfrm>
        </p:spPr>
        <p:txBody>
          <a:bodyPr/>
          <a:lstStyle/>
          <a:p>
            <a:pPr algn="l" eaLnBrk="1" hangingPunct="1"/>
            <a:r>
              <a:rPr lang="de-DE" altLang="de-DE" sz="2400" b="1" i="1"/>
              <a:t>Terminplan bestimmende Faktoren</a:t>
            </a:r>
            <a:r>
              <a:rPr lang="de-DE" altLang="de-DE" sz="2400" i="1"/>
              <a:t> </a:t>
            </a:r>
          </a:p>
        </p:txBody>
      </p:sp>
      <p:sp>
        <p:nvSpPr>
          <p:cNvPr id="6147" name="Textfeld 7">
            <a:extLst>
              <a:ext uri="{FF2B5EF4-FFF2-40B4-BE49-F238E27FC236}">
                <a16:creationId xmlns:a16="http://schemas.microsoft.com/office/drawing/2014/main" id="{D2705DEF-1304-CAD9-5A75-DE0187E904E2}"/>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6148" name="Foliennummernplatzhalter 2">
            <a:extLst>
              <a:ext uri="{FF2B5EF4-FFF2-40B4-BE49-F238E27FC236}">
                <a16:creationId xmlns:a16="http://schemas.microsoft.com/office/drawing/2014/main" id="{C20CE70C-C5BE-3A65-1313-69A7B6BC9CE6}"/>
              </a:ext>
            </a:extLst>
          </p:cNvPr>
          <p:cNvSpPr txBox="1">
            <a:spLocks/>
          </p:cNvSpPr>
          <p:nvPr/>
        </p:nvSpPr>
        <p:spPr bwMode="auto">
          <a:xfrm>
            <a:off x="8629650" y="6581775"/>
            <a:ext cx="5143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5F6FF701-6054-4090-A47E-DB8A91DBC319}" type="slidenum">
              <a:rPr lang="de-DE" altLang="de-DE" sz="1200"/>
              <a:pPr algn="r" eaLnBrk="1" hangingPunct="1">
                <a:spcBef>
                  <a:spcPct val="0"/>
                </a:spcBef>
                <a:buFontTx/>
                <a:buNone/>
              </a:pPr>
              <a:t>5</a:t>
            </a:fld>
            <a:endParaRPr lang="de-DE" altLang="de-DE" sz="1200"/>
          </a:p>
        </p:txBody>
      </p:sp>
      <p:pic>
        <p:nvPicPr>
          <p:cNvPr id="6149" name="Bild 17">
            <a:extLst>
              <a:ext uri="{FF2B5EF4-FFF2-40B4-BE49-F238E27FC236}">
                <a16:creationId xmlns:a16="http://schemas.microsoft.com/office/drawing/2014/main" id="{154E48EA-59F8-CFAD-A3A7-8A9DD4B1F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539750"/>
            <a:ext cx="8110537"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3EFB2C7-E123-7064-C148-91B29BD019CB}"/>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Fortschrittsverfolgung mittels EDV</a:t>
            </a:r>
            <a:r>
              <a:rPr lang="de-DE" altLang="de-DE" sz="2400"/>
              <a:t> </a:t>
            </a:r>
          </a:p>
        </p:txBody>
      </p:sp>
      <p:sp>
        <p:nvSpPr>
          <p:cNvPr id="52227" name="Rectangle 5">
            <a:extLst>
              <a:ext uri="{FF2B5EF4-FFF2-40B4-BE49-F238E27FC236}">
                <a16:creationId xmlns:a16="http://schemas.microsoft.com/office/drawing/2014/main" id="{036977A3-2ED9-B4C6-1629-D347DE67365C}"/>
              </a:ext>
            </a:extLst>
          </p:cNvPr>
          <p:cNvSpPr>
            <a:spLocks noChangeArrowheads="1"/>
          </p:cNvSpPr>
          <p:nvPr/>
        </p:nvSpPr>
        <p:spPr bwMode="auto">
          <a:xfrm>
            <a:off x="0" y="227965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52228" name="Object 4">
            <a:extLst>
              <a:ext uri="{FF2B5EF4-FFF2-40B4-BE49-F238E27FC236}">
                <a16:creationId xmlns:a16="http://schemas.microsoft.com/office/drawing/2014/main" id="{DC8F6D1F-2E30-B326-EBDD-8F16CC15AC7E}"/>
              </a:ext>
            </a:extLst>
          </p:cNvPr>
          <p:cNvGraphicFramePr>
            <a:graphicFrameLocks noChangeAspect="1"/>
          </p:cNvGraphicFramePr>
          <p:nvPr/>
        </p:nvGraphicFramePr>
        <p:xfrm>
          <a:off x="152400" y="528638"/>
          <a:ext cx="2349500" cy="1928812"/>
        </p:xfrm>
        <a:graphic>
          <a:graphicData uri="http://schemas.openxmlformats.org/presentationml/2006/ole">
            <mc:AlternateContent xmlns:mc="http://schemas.openxmlformats.org/markup-compatibility/2006">
              <mc:Choice xmlns:v="urn:schemas-microsoft-com:vml" Requires="v">
                <p:oleObj name="Visio" r:id="rId2" imgW="2737114" imgH="2566710" progId="Visio.Drawing.11">
                  <p:embed/>
                </p:oleObj>
              </mc:Choice>
              <mc:Fallback>
                <p:oleObj name="Visio" r:id="rId2" imgW="2737114" imgH="2566710"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8638"/>
                        <a:ext cx="23495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7">
            <a:extLst>
              <a:ext uri="{FF2B5EF4-FFF2-40B4-BE49-F238E27FC236}">
                <a16:creationId xmlns:a16="http://schemas.microsoft.com/office/drawing/2014/main" id="{22F3FF7E-0022-D7CC-4AFE-638371E8AB34}"/>
              </a:ext>
            </a:extLst>
          </p:cNvPr>
          <p:cNvSpPr>
            <a:spLocks noChangeArrowheads="1"/>
          </p:cNvSpPr>
          <p:nvPr/>
        </p:nvSpPr>
        <p:spPr bwMode="auto">
          <a:xfrm>
            <a:off x="0" y="22733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52230" name="Object 6">
            <a:extLst>
              <a:ext uri="{FF2B5EF4-FFF2-40B4-BE49-F238E27FC236}">
                <a16:creationId xmlns:a16="http://schemas.microsoft.com/office/drawing/2014/main" id="{9A1AF245-0D43-092B-7FFE-7ED131AB0116}"/>
              </a:ext>
            </a:extLst>
          </p:cNvPr>
          <p:cNvGraphicFramePr>
            <a:graphicFrameLocks noChangeAspect="1"/>
          </p:cNvGraphicFramePr>
          <p:nvPr/>
        </p:nvGraphicFramePr>
        <p:xfrm>
          <a:off x="158750" y="2384425"/>
          <a:ext cx="2347913" cy="1943100"/>
        </p:xfrm>
        <a:graphic>
          <a:graphicData uri="http://schemas.openxmlformats.org/presentationml/2006/ole">
            <mc:AlternateContent xmlns:mc="http://schemas.openxmlformats.org/markup-compatibility/2006">
              <mc:Choice xmlns:v="urn:schemas-microsoft-com:vml" Requires="v">
                <p:oleObj name="Visio" r:id="rId4" imgW="2737114" imgH="2591054" progId="Visio.Drawing.11">
                  <p:embed/>
                </p:oleObj>
              </mc:Choice>
              <mc:Fallback>
                <p:oleObj name="Visio" r:id="rId4" imgW="2737114" imgH="2591054"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2384425"/>
                        <a:ext cx="23479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1" name="Rectangle 9">
            <a:extLst>
              <a:ext uri="{FF2B5EF4-FFF2-40B4-BE49-F238E27FC236}">
                <a16:creationId xmlns:a16="http://schemas.microsoft.com/office/drawing/2014/main" id="{3F38A716-D52D-8CD1-8DBB-4EF08003E8F5}"/>
              </a:ext>
            </a:extLst>
          </p:cNvPr>
          <p:cNvSpPr>
            <a:spLocks noChangeArrowheads="1"/>
          </p:cNvSpPr>
          <p:nvPr/>
        </p:nvSpPr>
        <p:spPr bwMode="auto">
          <a:xfrm>
            <a:off x="0" y="22733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52232" name="Object 8">
            <a:extLst>
              <a:ext uri="{FF2B5EF4-FFF2-40B4-BE49-F238E27FC236}">
                <a16:creationId xmlns:a16="http://schemas.microsoft.com/office/drawing/2014/main" id="{18670D75-6379-34B8-5B19-C9AB51CCA125}"/>
              </a:ext>
            </a:extLst>
          </p:cNvPr>
          <p:cNvGraphicFramePr>
            <a:graphicFrameLocks noChangeAspect="1"/>
          </p:cNvGraphicFramePr>
          <p:nvPr/>
        </p:nvGraphicFramePr>
        <p:xfrm>
          <a:off x="153988" y="4297363"/>
          <a:ext cx="2349500" cy="1943100"/>
        </p:xfrm>
        <a:graphic>
          <a:graphicData uri="http://schemas.openxmlformats.org/presentationml/2006/ole">
            <mc:AlternateContent xmlns:mc="http://schemas.openxmlformats.org/markup-compatibility/2006">
              <mc:Choice xmlns:v="urn:schemas-microsoft-com:vml" Requires="v">
                <p:oleObj name="Visio" r:id="rId6" imgW="2737114" imgH="2591054" progId="Visio.Drawing.11">
                  <p:embed/>
                </p:oleObj>
              </mc:Choice>
              <mc:Fallback>
                <p:oleObj name="Visio" r:id="rId6" imgW="2737114" imgH="2591054" progId="Visio.Drawing.11">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4297363"/>
                        <a:ext cx="2349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3" name="Rectangle 10">
            <a:extLst>
              <a:ext uri="{FF2B5EF4-FFF2-40B4-BE49-F238E27FC236}">
                <a16:creationId xmlns:a16="http://schemas.microsoft.com/office/drawing/2014/main" id="{D37F49D2-B5F7-8B43-134C-73B4A129855C}"/>
              </a:ext>
            </a:extLst>
          </p:cNvPr>
          <p:cNvSpPr>
            <a:spLocks noChangeArrowheads="1"/>
          </p:cNvSpPr>
          <p:nvPr/>
        </p:nvSpPr>
        <p:spPr bwMode="auto">
          <a:xfrm>
            <a:off x="2555875" y="836613"/>
            <a:ext cx="64087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t>Wo stehen wir zum Stichtag?</a:t>
            </a:r>
            <a:endParaRPr lang="de-DE" altLang="de-DE" sz="1800"/>
          </a:p>
          <a:p>
            <a:pPr eaLnBrk="1" hangingPunct="1">
              <a:spcBef>
                <a:spcPct val="0"/>
              </a:spcBef>
              <a:buFontTx/>
              <a:buNone/>
            </a:pPr>
            <a:r>
              <a:rPr lang="de-DE" altLang="de-DE" sz="1800"/>
              <a:t>Eingabe des Fortschrittes der einzelnen Tätigkeiten. </a:t>
            </a:r>
          </a:p>
        </p:txBody>
      </p:sp>
      <p:sp>
        <p:nvSpPr>
          <p:cNvPr id="52234" name="Rectangle 11">
            <a:extLst>
              <a:ext uri="{FF2B5EF4-FFF2-40B4-BE49-F238E27FC236}">
                <a16:creationId xmlns:a16="http://schemas.microsoft.com/office/drawing/2014/main" id="{365E750B-4505-8691-4292-D78EA099CB55}"/>
              </a:ext>
            </a:extLst>
          </p:cNvPr>
          <p:cNvSpPr>
            <a:spLocks noChangeArrowheads="1"/>
          </p:cNvSpPr>
          <p:nvPr/>
        </p:nvSpPr>
        <p:spPr bwMode="auto">
          <a:xfrm>
            <a:off x="2555875" y="2686050"/>
            <a:ext cx="640873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t>Welche Auswirkungen hat das? </a:t>
            </a:r>
            <a:endParaRPr lang="de-DE" altLang="de-DE" sz="1800"/>
          </a:p>
          <a:p>
            <a:pPr eaLnBrk="1" hangingPunct="1">
              <a:spcBef>
                <a:spcPct val="0"/>
              </a:spcBef>
              <a:buFontTx/>
              <a:buNone/>
            </a:pPr>
            <a:r>
              <a:rPr lang="de-DE" altLang="de-DE" sz="1800"/>
              <a:t>Plan durchrechnen lassen. Es entsteht eine mäandernde Stichtagslinie, die es gestattet, zurückgebliebene und vorauseilende Tätigkeiten zu erkennen. </a:t>
            </a:r>
          </a:p>
        </p:txBody>
      </p:sp>
      <p:sp>
        <p:nvSpPr>
          <p:cNvPr id="52235" name="Rectangle 12">
            <a:extLst>
              <a:ext uri="{FF2B5EF4-FFF2-40B4-BE49-F238E27FC236}">
                <a16:creationId xmlns:a16="http://schemas.microsoft.com/office/drawing/2014/main" id="{F8EB9C36-DBFB-6A01-62D2-1C8C3A8F7AD7}"/>
              </a:ext>
            </a:extLst>
          </p:cNvPr>
          <p:cNvSpPr>
            <a:spLocks noChangeArrowheads="1"/>
          </p:cNvSpPr>
          <p:nvPr/>
        </p:nvSpPr>
        <p:spPr bwMode="auto">
          <a:xfrm>
            <a:off x="2627313" y="4549775"/>
            <a:ext cx="63373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t>Wie weiter?</a:t>
            </a:r>
            <a:endParaRPr lang="de-DE" altLang="de-DE" sz="1800"/>
          </a:p>
          <a:p>
            <a:pPr eaLnBrk="1" hangingPunct="1">
              <a:spcBef>
                <a:spcPct val="0"/>
              </a:spcBef>
              <a:buFontTx/>
              <a:buNone/>
            </a:pPr>
            <a:r>
              <a:rPr lang="de-DE" altLang="de-DE" sz="1800"/>
              <a:t>Plan durchrechnen lassen. Die Stichtagslinie wird geglättet und die Auswirkungen werden sichtbar. Sind die Auswirkungen nicht zu akzeptieren, so können durch Modellrechnungen nach Alternativen gesucht werden. Die akzeptierte Variante wird gespeichert und ist Grundlage für die nächste Berechnung zum neuen Stichtag. </a:t>
            </a:r>
          </a:p>
        </p:txBody>
      </p:sp>
      <p:sp>
        <p:nvSpPr>
          <p:cNvPr id="52236" name="Textfeld 15">
            <a:extLst>
              <a:ext uri="{FF2B5EF4-FFF2-40B4-BE49-F238E27FC236}">
                <a16:creationId xmlns:a16="http://schemas.microsoft.com/office/drawing/2014/main" id="{8FDDE555-A92D-DC97-99AF-9222E4E93F4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2237" name="Foliennummernplatzhalter 2">
            <a:extLst>
              <a:ext uri="{FF2B5EF4-FFF2-40B4-BE49-F238E27FC236}">
                <a16:creationId xmlns:a16="http://schemas.microsoft.com/office/drawing/2014/main" id="{B4C986B4-3A6F-0DA5-1EFB-8D4EBB17FAF5}"/>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EB52D4A-315F-44EC-ACE4-1FA8835E965D}" type="slidenum">
              <a:rPr lang="de-DE" altLang="de-DE" sz="1200"/>
              <a:pPr eaLnBrk="1" hangingPunct="1">
                <a:spcBef>
                  <a:spcPct val="0"/>
                </a:spcBef>
                <a:buFontTx/>
                <a:buNone/>
              </a:pPr>
              <a:t>50</a:t>
            </a:fld>
            <a:endParaRPr lang="de-DE" altLang="de-DE"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C788C7A-F70B-A324-ADDA-DB8EA1BEDD1D}"/>
              </a:ext>
            </a:extLst>
          </p:cNvPr>
          <p:cNvSpPr>
            <a:spLocks noGrp="1" noChangeArrowheads="1"/>
          </p:cNvSpPr>
          <p:nvPr>
            <p:ph type="subTitle" idx="1"/>
          </p:nvPr>
        </p:nvSpPr>
        <p:spPr>
          <a:xfrm>
            <a:off x="0" y="0"/>
            <a:ext cx="9144000" cy="549275"/>
          </a:xfrm>
        </p:spPr>
        <p:txBody>
          <a:bodyPr/>
          <a:lstStyle/>
          <a:p>
            <a:pPr algn="l" eaLnBrk="1" hangingPunct="1"/>
            <a:r>
              <a:rPr lang="de-DE" altLang="de-DE" sz="2800" b="1" i="1"/>
              <a:t>Graphische Fortschrittskontrolle</a:t>
            </a:r>
            <a:r>
              <a:rPr lang="de-DE" altLang="de-DE" sz="2800" i="1"/>
              <a:t> </a:t>
            </a:r>
          </a:p>
        </p:txBody>
      </p:sp>
      <p:sp>
        <p:nvSpPr>
          <p:cNvPr id="53251" name="Rectangle 5">
            <a:extLst>
              <a:ext uri="{FF2B5EF4-FFF2-40B4-BE49-F238E27FC236}">
                <a16:creationId xmlns:a16="http://schemas.microsoft.com/office/drawing/2014/main" id="{3E1B0388-6F95-6FB6-3B20-86755C67CDFE}"/>
              </a:ext>
            </a:extLst>
          </p:cNvPr>
          <p:cNvSpPr>
            <a:spLocks noChangeArrowheads="1"/>
          </p:cNvSpPr>
          <p:nvPr/>
        </p:nvSpPr>
        <p:spPr bwMode="auto">
          <a:xfrm>
            <a:off x="-234950" y="106838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53252" name="Object 4">
            <a:extLst>
              <a:ext uri="{FF2B5EF4-FFF2-40B4-BE49-F238E27FC236}">
                <a16:creationId xmlns:a16="http://schemas.microsoft.com/office/drawing/2014/main" id="{63FE18E6-8885-F0ED-BA40-4B1D3B10FBF8}"/>
              </a:ext>
            </a:extLst>
          </p:cNvPr>
          <p:cNvGraphicFramePr>
            <a:graphicFrameLocks noChangeAspect="1"/>
          </p:cNvGraphicFramePr>
          <p:nvPr/>
        </p:nvGraphicFramePr>
        <p:xfrm>
          <a:off x="682625" y="620713"/>
          <a:ext cx="7813675" cy="5832475"/>
        </p:xfrm>
        <a:graphic>
          <a:graphicData uri="http://schemas.openxmlformats.org/presentationml/2006/ole">
            <mc:AlternateContent xmlns:mc="http://schemas.openxmlformats.org/markup-compatibility/2006">
              <mc:Choice xmlns:v="urn:schemas-microsoft-com:vml" Requires="v">
                <p:oleObj name="Visio" r:id="rId2" imgW="6545051" imgH="5285250" progId="Visio.Drawing.11">
                  <p:embed/>
                </p:oleObj>
              </mc:Choice>
              <mc:Fallback>
                <p:oleObj name="Visio" r:id="rId2" imgW="6545051" imgH="5285250"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0713"/>
                        <a:ext cx="78136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Textfeld 8">
            <a:extLst>
              <a:ext uri="{FF2B5EF4-FFF2-40B4-BE49-F238E27FC236}">
                <a16:creationId xmlns:a16="http://schemas.microsoft.com/office/drawing/2014/main" id="{3FFAB54C-3D08-05FA-031D-856EDC85D460}"/>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3254" name="Foliennummernplatzhalter 2">
            <a:extLst>
              <a:ext uri="{FF2B5EF4-FFF2-40B4-BE49-F238E27FC236}">
                <a16:creationId xmlns:a16="http://schemas.microsoft.com/office/drawing/2014/main" id="{2E8068D7-BDA8-17D0-4402-B5B119E56C5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59C5FAD-9584-48AC-870F-E1775278FB11}" type="slidenum">
              <a:rPr lang="de-DE" altLang="de-DE" sz="1200"/>
              <a:pPr eaLnBrk="1" hangingPunct="1">
                <a:spcBef>
                  <a:spcPct val="0"/>
                </a:spcBef>
                <a:buFontTx/>
                <a:buNone/>
              </a:pPr>
              <a:t>51</a:t>
            </a:fld>
            <a:endParaRPr lang="de-DE" altLang="de-DE" sz="1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D806B5E-6355-DAA4-11D8-108E65CA72A2}"/>
              </a:ext>
            </a:extLst>
          </p:cNvPr>
          <p:cNvSpPr>
            <a:spLocks noGrp="1" noChangeArrowheads="1"/>
          </p:cNvSpPr>
          <p:nvPr>
            <p:ph type="subTitle" idx="1"/>
          </p:nvPr>
        </p:nvSpPr>
        <p:spPr>
          <a:xfrm>
            <a:off x="0" y="0"/>
            <a:ext cx="3203575" cy="2565400"/>
          </a:xfrm>
        </p:spPr>
        <p:txBody>
          <a:bodyPr/>
          <a:lstStyle/>
          <a:p>
            <a:pPr algn="l" eaLnBrk="1" hangingPunct="1"/>
            <a:r>
              <a:rPr lang="de-DE" altLang="de-DE" sz="2400" b="1" i="1"/>
              <a:t>Graphische Fortschrittskontrolle durch Zählen von Leitmengen</a:t>
            </a:r>
          </a:p>
        </p:txBody>
      </p:sp>
      <p:sp>
        <p:nvSpPr>
          <p:cNvPr id="54275" name="Rectangle 5">
            <a:extLst>
              <a:ext uri="{FF2B5EF4-FFF2-40B4-BE49-F238E27FC236}">
                <a16:creationId xmlns:a16="http://schemas.microsoft.com/office/drawing/2014/main" id="{0CA994A8-1BDE-8A0E-4016-DFFCB7FF0771}"/>
              </a:ext>
            </a:extLst>
          </p:cNvPr>
          <p:cNvSpPr>
            <a:spLocks noChangeArrowheads="1"/>
          </p:cNvSpPr>
          <p:nvPr/>
        </p:nvSpPr>
        <p:spPr bwMode="auto">
          <a:xfrm>
            <a:off x="0" y="10160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54276" name="Textfeld 8">
            <a:extLst>
              <a:ext uri="{FF2B5EF4-FFF2-40B4-BE49-F238E27FC236}">
                <a16:creationId xmlns:a16="http://schemas.microsoft.com/office/drawing/2014/main" id="{F504CF2E-ECC2-56FB-3369-92B0ECB2C7CB}"/>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4277" name="Foliennummernplatzhalter 2">
            <a:extLst>
              <a:ext uri="{FF2B5EF4-FFF2-40B4-BE49-F238E27FC236}">
                <a16:creationId xmlns:a16="http://schemas.microsoft.com/office/drawing/2014/main" id="{2965A6C2-BFDD-F680-D2F1-F628FDF3727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CC3564E-9F97-4506-86C5-FCDEEE1DDC9A}" type="slidenum">
              <a:rPr lang="de-DE" altLang="de-DE" sz="1200"/>
              <a:pPr eaLnBrk="1" hangingPunct="1">
                <a:spcBef>
                  <a:spcPct val="0"/>
                </a:spcBef>
                <a:buFontTx/>
                <a:buNone/>
              </a:pPr>
              <a:t>52</a:t>
            </a:fld>
            <a:endParaRPr lang="de-DE" altLang="de-DE" sz="1200"/>
          </a:p>
        </p:txBody>
      </p:sp>
      <p:graphicFrame>
        <p:nvGraphicFramePr>
          <p:cNvPr id="54278" name="Objekt 2">
            <a:extLst>
              <a:ext uri="{FF2B5EF4-FFF2-40B4-BE49-F238E27FC236}">
                <a16:creationId xmlns:a16="http://schemas.microsoft.com/office/drawing/2014/main" id="{6805B907-FB72-C397-5D7A-CA7EF4E29458}"/>
              </a:ext>
            </a:extLst>
          </p:cNvPr>
          <p:cNvGraphicFramePr>
            <a:graphicFrameLocks noChangeAspect="1"/>
          </p:cNvGraphicFramePr>
          <p:nvPr/>
        </p:nvGraphicFramePr>
        <p:xfrm>
          <a:off x="3419475" y="184150"/>
          <a:ext cx="5106988" cy="6397625"/>
        </p:xfrm>
        <a:graphic>
          <a:graphicData uri="http://schemas.openxmlformats.org/presentationml/2006/ole">
            <mc:AlternateContent xmlns:mc="http://schemas.openxmlformats.org/markup-compatibility/2006">
              <mc:Choice xmlns:v="urn:schemas-microsoft-com:vml" Requires="v">
                <p:oleObj name="Visio" r:id="rId2" imgW="6525768" imgH="8211312" progId="Visio.Drawing.11">
                  <p:embed/>
                </p:oleObj>
              </mc:Choice>
              <mc:Fallback>
                <p:oleObj name="Visio" r:id="rId2" imgW="6525768" imgH="8211312"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84150"/>
                        <a:ext cx="510698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F12910E-FECC-F08C-4535-EAD019B48138}"/>
              </a:ext>
            </a:extLst>
          </p:cNvPr>
          <p:cNvSpPr>
            <a:spLocks noGrp="1" noChangeArrowheads="1"/>
          </p:cNvSpPr>
          <p:nvPr>
            <p:ph type="subTitle" idx="1"/>
          </p:nvPr>
        </p:nvSpPr>
        <p:spPr>
          <a:xfrm>
            <a:off x="0" y="0"/>
            <a:ext cx="9144000" cy="620713"/>
          </a:xfrm>
        </p:spPr>
        <p:txBody>
          <a:bodyPr/>
          <a:lstStyle/>
          <a:p>
            <a:pPr algn="l" eaLnBrk="1" hangingPunct="1"/>
            <a:r>
              <a:rPr lang="de-DE" altLang="de-DE" sz="2400" b="1" i="1"/>
              <a:t>Monatsumsatz als Prognoseinstrument der Restdauer</a:t>
            </a:r>
          </a:p>
        </p:txBody>
      </p:sp>
      <p:sp>
        <p:nvSpPr>
          <p:cNvPr id="55299" name="Rectangle 5">
            <a:extLst>
              <a:ext uri="{FF2B5EF4-FFF2-40B4-BE49-F238E27FC236}">
                <a16:creationId xmlns:a16="http://schemas.microsoft.com/office/drawing/2014/main" id="{1848CF0A-7408-2377-299E-90DB8B7AA5BA}"/>
              </a:ext>
            </a:extLst>
          </p:cNvPr>
          <p:cNvSpPr>
            <a:spLocks noChangeArrowheads="1"/>
          </p:cNvSpPr>
          <p:nvPr/>
        </p:nvSpPr>
        <p:spPr bwMode="auto">
          <a:xfrm>
            <a:off x="-1136650" y="101123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55300" name="Textfeld 8">
            <a:extLst>
              <a:ext uri="{FF2B5EF4-FFF2-40B4-BE49-F238E27FC236}">
                <a16:creationId xmlns:a16="http://schemas.microsoft.com/office/drawing/2014/main" id="{14913BE2-90DE-ED78-7D4C-BF9167A5C5DD}"/>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5301" name="Foliennummernplatzhalter 2">
            <a:extLst>
              <a:ext uri="{FF2B5EF4-FFF2-40B4-BE49-F238E27FC236}">
                <a16:creationId xmlns:a16="http://schemas.microsoft.com/office/drawing/2014/main" id="{6B2B2758-A247-5CEE-F2C1-EB2CB5C7C5CD}"/>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3541F3F-D0E1-43BA-ADE8-0A749DC3ACDB}" type="slidenum">
              <a:rPr lang="de-DE" altLang="de-DE" sz="1200"/>
              <a:pPr eaLnBrk="1" hangingPunct="1">
                <a:spcBef>
                  <a:spcPct val="0"/>
                </a:spcBef>
                <a:buFontTx/>
                <a:buNone/>
              </a:pPr>
              <a:t>53</a:t>
            </a:fld>
            <a:endParaRPr lang="de-DE" altLang="de-DE" sz="1200"/>
          </a:p>
        </p:txBody>
      </p:sp>
      <p:pic>
        <p:nvPicPr>
          <p:cNvPr id="55302" name="Picture 8">
            <a:extLst>
              <a:ext uri="{FF2B5EF4-FFF2-40B4-BE49-F238E27FC236}">
                <a16:creationId xmlns:a16="http://schemas.microsoft.com/office/drawing/2014/main" id="{6ACCE8C6-CF34-A2AA-9F07-583551B0A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011238"/>
            <a:ext cx="8736012" cy="486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51F86D3-106C-D6C5-9618-E92CE06DB0F4}"/>
              </a:ext>
            </a:extLst>
          </p:cNvPr>
          <p:cNvSpPr>
            <a:spLocks noGrp="1" noChangeArrowheads="1"/>
          </p:cNvSpPr>
          <p:nvPr>
            <p:ph type="subTitle" idx="1"/>
          </p:nvPr>
        </p:nvSpPr>
        <p:spPr>
          <a:xfrm>
            <a:off x="0" y="0"/>
            <a:ext cx="3276600" cy="1370013"/>
          </a:xfrm>
        </p:spPr>
        <p:txBody>
          <a:bodyPr/>
          <a:lstStyle/>
          <a:p>
            <a:pPr algn="l" eaLnBrk="1" hangingPunct="1"/>
            <a:r>
              <a:rPr lang="de-DE" altLang="de-DE" sz="2400" b="1" i="1"/>
              <a:t>Fortschrittskontrolle im Bauplanungsbereich</a:t>
            </a:r>
          </a:p>
        </p:txBody>
      </p:sp>
      <p:sp>
        <p:nvSpPr>
          <p:cNvPr id="56323" name="Rectangle 5">
            <a:extLst>
              <a:ext uri="{FF2B5EF4-FFF2-40B4-BE49-F238E27FC236}">
                <a16:creationId xmlns:a16="http://schemas.microsoft.com/office/drawing/2014/main" id="{F17BC119-53C2-745C-7AA3-6058DD4E9A02}"/>
              </a:ext>
            </a:extLst>
          </p:cNvPr>
          <p:cNvSpPr>
            <a:spLocks noChangeArrowheads="1"/>
          </p:cNvSpPr>
          <p:nvPr/>
        </p:nvSpPr>
        <p:spPr bwMode="auto">
          <a:xfrm>
            <a:off x="0" y="10017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56324" name="Textfeld 8">
            <a:extLst>
              <a:ext uri="{FF2B5EF4-FFF2-40B4-BE49-F238E27FC236}">
                <a16:creationId xmlns:a16="http://schemas.microsoft.com/office/drawing/2014/main" id="{8EE9A7C1-1DDA-9AA3-CFB6-01975ABBDE47}"/>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6325" name="Foliennummernplatzhalter 2">
            <a:extLst>
              <a:ext uri="{FF2B5EF4-FFF2-40B4-BE49-F238E27FC236}">
                <a16:creationId xmlns:a16="http://schemas.microsoft.com/office/drawing/2014/main" id="{06B2EAA8-5507-2A6F-CB31-BEE458708659}"/>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EC51D52-01C0-4299-962E-E2942ABD31F9}" type="slidenum">
              <a:rPr lang="de-DE" altLang="de-DE" sz="1200"/>
              <a:pPr eaLnBrk="1" hangingPunct="1">
                <a:spcBef>
                  <a:spcPct val="0"/>
                </a:spcBef>
                <a:buFontTx/>
                <a:buNone/>
              </a:pPr>
              <a:t>54</a:t>
            </a:fld>
            <a:endParaRPr lang="de-DE" altLang="de-DE" sz="1200"/>
          </a:p>
        </p:txBody>
      </p:sp>
      <p:graphicFrame>
        <p:nvGraphicFramePr>
          <p:cNvPr id="56326" name="Objekt 2">
            <a:extLst>
              <a:ext uri="{FF2B5EF4-FFF2-40B4-BE49-F238E27FC236}">
                <a16:creationId xmlns:a16="http://schemas.microsoft.com/office/drawing/2014/main" id="{66D64B24-A297-AC22-F7E4-6FD832418CA5}"/>
              </a:ext>
            </a:extLst>
          </p:cNvPr>
          <p:cNvGraphicFramePr>
            <a:graphicFrameLocks noChangeAspect="1"/>
          </p:cNvGraphicFramePr>
          <p:nvPr/>
        </p:nvGraphicFramePr>
        <p:xfrm>
          <a:off x="3265488" y="33338"/>
          <a:ext cx="5483225" cy="6686550"/>
        </p:xfrm>
        <a:graphic>
          <a:graphicData uri="http://schemas.openxmlformats.org/presentationml/2006/ole">
            <mc:AlternateContent xmlns:mc="http://schemas.openxmlformats.org/markup-compatibility/2006">
              <mc:Choice xmlns:v="urn:schemas-microsoft-com:vml" Requires="v">
                <p:oleObj name="Visio" r:id="rId2" imgW="6516431" imgH="7966387" progId="Visio.Drawing.11">
                  <p:embed/>
                </p:oleObj>
              </mc:Choice>
              <mc:Fallback>
                <p:oleObj name="Visio" r:id="rId2" imgW="6516431" imgH="7966387"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33338"/>
                        <a:ext cx="548322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20A211A-4CBA-5173-4D25-32115C06BC16}"/>
              </a:ext>
            </a:extLst>
          </p:cNvPr>
          <p:cNvSpPr>
            <a:spLocks noGrp="1" noChangeArrowheads="1"/>
          </p:cNvSpPr>
          <p:nvPr>
            <p:ph type="subTitle" idx="1"/>
          </p:nvPr>
        </p:nvSpPr>
        <p:spPr>
          <a:xfrm>
            <a:off x="0" y="0"/>
            <a:ext cx="3276600" cy="2205038"/>
          </a:xfrm>
        </p:spPr>
        <p:txBody>
          <a:bodyPr/>
          <a:lstStyle/>
          <a:p>
            <a:pPr algn="l" eaLnBrk="1" hangingPunct="1"/>
            <a:r>
              <a:rPr lang="de-DE" altLang="de-DE" sz="2400" b="1" i="1"/>
              <a:t>Optimierung der Projektdurchlaufzeit durch (fast) gleiche Vorgangsdauern (Taktfertigung)</a:t>
            </a:r>
          </a:p>
        </p:txBody>
      </p:sp>
      <p:sp>
        <p:nvSpPr>
          <p:cNvPr id="57347" name="Rectangle 5">
            <a:extLst>
              <a:ext uri="{FF2B5EF4-FFF2-40B4-BE49-F238E27FC236}">
                <a16:creationId xmlns:a16="http://schemas.microsoft.com/office/drawing/2014/main" id="{A674C19F-F118-83DA-1EE6-3062E7CEE5E9}"/>
              </a:ext>
            </a:extLst>
          </p:cNvPr>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57348" name="Textfeld 8">
            <a:extLst>
              <a:ext uri="{FF2B5EF4-FFF2-40B4-BE49-F238E27FC236}">
                <a16:creationId xmlns:a16="http://schemas.microsoft.com/office/drawing/2014/main" id="{490BC671-1E1D-5F9E-FA53-B3C63E1FE86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7349" name="Foliennummernplatzhalter 2">
            <a:extLst>
              <a:ext uri="{FF2B5EF4-FFF2-40B4-BE49-F238E27FC236}">
                <a16:creationId xmlns:a16="http://schemas.microsoft.com/office/drawing/2014/main" id="{5157DC5F-DB8B-DF93-03FA-7AA960471736}"/>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BDA75CE-97F0-4B1C-B43D-B2D40338E3FE}" type="slidenum">
              <a:rPr lang="de-DE" altLang="de-DE" sz="1200"/>
              <a:pPr eaLnBrk="1" hangingPunct="1">
                <a:spcBef>
                  <a:spcPct val="0"/>
                </a:spcBef>
                <a:buFontTx/>
                <a:buNone/>
              </a:pPr>
              <a:t>55</a:t>
            </a:fld>
            <a:endParaRPr lang="de-DE" altLang="de-DE" sz="1200"/>
          </a:p>
        </p:txBody>
      </p:sp>
      <p:pic>
        <p:nvPicPr>
          <p:cNvPr id="57350" name="Picture 10">
            <a:extLst>
              <a:ext uri="{FF2B5EF4-FFF2-40B4-BE49-F238E27FC236}">
                <a16:creationId xmlns:a16="http://schemas.microsoft.com/office/drawing/2014/main" id="{5245631D-0157-4F39-210E-0750105BE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4925"/>
            <a:ext cx="4833938"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D4E85C4-3269-7FF8-D5E0-AE862C85F2B4}"/>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Termine im juristischen Verständnis</a:t>
            </a:r>
          </a:p>
        </p:txBody>
      </p:sp>
      <p:sp>
        <p:nvSpPr>
          <p:cNvPr id="58371" name="Rectangle 4">
            <a:extLst>
              <a:ext uri="{FF2B5EF4-FFF2-40B4-BE49-F238E27FC236}">
                <a16:creationId xmlns:a16="http://schemas.microsoft.com/office/drawing/2014/main" id="{D6C3754A-FBC1-8EDF-AA82-309EC35B66AF}"/>
              </a:ext>
            </a:extLst>
          </p:cNvPr>
          <p:cNvSpPr>
            <a:spLocks noChangeArrowheads="1"/>
          </p:cNvSpPr>
          <p:nvPr/>
        </p:nvSpPr>
        <p:spPr bwMode="auto">
          <a:xfrm>
            <a:off x="0" y="137795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6176" bIns="76176"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b="1"/>
              <a:t>Eindeutiger Leistungsverzug durch Überschreiten des Endtermins</a:t>
            </a:r>
            <a:endParaRPr lang="de-DE" altLang="de-DE" sz="2000"/>
          </a:p>
        </p:txBody>
      </p:sp>
      <p:graphicFrame>
        <p:nvGraphicFramePr>
          <p:cNvPr id="58372" name="Object 5">
            <a:extLst>
              <a:ext uri="{FF2B5EF4-FFF2-40B4-BE49-F238E27FC236}">
                <a16:creationId xmlns:a16="http://schemas.microsoft.com/office/drawing/2014/main" id="{48A736BF-B608-25D9-23F0-C255A9766FD0}"/>
              </a:ext>
            </a:extLst>
          </p:cNvPr>
          <p:cNvGraphicFramePr>
            <a:graphicFrameLocks noChangeAspect="1"/>
          </p:cNvGraphicFramePr>
          <p:nvPr/>
        </p:nvGraphicFramePr>
        <p:xfrm>
          <a:off x="1414463" y="2370138"/>
          <a:ext cx="4886325" cy="1527175"/>
        </p:xfrm>
        <a:graphic>
          <a:graphicData uri="http://schemas.openxmlformats.org/presentationml/2006/ole">
            <mc:AlternateContent xmlns:mc="http://schemas.openxmlformats.org/markup-compatibility/2006">
              <mc:Choice xmlns:v="urn:schemas-microsoft-com:vml" Requires="v">
                <p:oleObj name="Visio" r:id="rId2" imgW="4178808" imgH="1298448" progId="Visio.Drawing.11">
                  <p:embed/>
                </p:oleObj>
              </mc:Choice>
              <mc:Fallback>
                <p:oleObj name="Visio" r:id="rId2" imgW="4178808" imgH="1298448" progId="Visio.Drawing.11">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2370138"/>
                        <a:ext cx="48863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3" name="Rectangle 8">
            <a:extLst>
              <a:ext uri="{FF2B5EF4-FFF2-40B4-BE49-F238E27FC236}">
                <a16:creationId xmlns:a16="http://schemas.microsoft.com/office/drawing/2014/main" id="{C5E0187A-DF8C-D179-70A7-B06090E34047}"/>
              </a:ext>
            </a:extLst>
          </p:cNvPr>
          <p:cNvSpPr>
            <a:spLocks noChangeArrowheads="1"/>
          </p:cNvSpPr>
          <p:nvPr/>
        </p:nvSpPr>
        <p:spPr bwMode="auto">
          <a:xfrm>
            <a:off x="-804863" y="3784600"/>
            <a:ext cx="1857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58374" name="Rectangle 11">
            <a:extLst>
              <a:ext uri="{FF2B5EF4-FFF2-40B4-BE49-F238E27FC236}">
                <a16:creationId xmlns:a16="http://schemas.microsoft.com/office/drawing/2014/main" id="{84A20890-686C-8161-86D0-281A5FA11658}"/>
              </a:ext>
            </a:extLst>
          </p:cNvPr>
          <p:cNvSpPr>
            <a:spLocks noChangeArrowheads="1"/>
          </p:cNvSpPr>
          <p:nvPr/>
        </p:nvSpPr>
        <p:spPr bwMode="auto">
          <a:xfrm>
            <a:off x="-6350" y="168275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58375" name="Textfeld 10">
            <a:extLst>
              <a:ext uri="{FF2B5EF4-FFF2-40B4-BE49-F238E27FC236}">
                <a16:creationId xmlns:a16="http://schemas.microsoft.com/office/drawing/2014/main" id="{2A483AD5-741C-69EE-69A3-E607F0D533B8}"/>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8376" name="Foliennummernplatzhalter 2">
            <a:extLst>
              <a:ext uri="{FF2B5EF4-FFF2-40B4-BE49-F238E27FC236}">
                <a16:creationId xmlns:a16="http://schemas.microsoft.com/office/drawing/2014/main" id="{94C442D3-87A5-5C09-3183-35C5852496D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045C117-A356-4FF4-90A5-119A9CE8CBE4}" type="slidenum">
              <a:rPr lang="de-DE" altLang="de-DE" sz="1200"/>
              <a:pPr eaLnBrk="1" hangingPunct="1">
                <a:spcBef>
                  <a:spcPct val="0"/>
                </a:spcBef>
                <a:buFontTx/>
                <a:buNone/>
              </a:pPr>
              <a:t>56</a:t>
            </a:fld>
            <a:endParaRPr lang="de-DE" altLang="de-DE" sz="1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5464754-A5B3-979A-9DC7-B6DE2C7573DC}"/>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Termine im juristischen Verständnis</a:t>
            </a:r>
          </a:p>
        </p:txBody>
      </p:sp>
      <p:sp>
        <p:nvSpPr>
          <p:cNvPr id="59395" name="Rectangle 4">
            <a:extLst>
              <a:ext uri="{FF2B5EF4-FFF2-40B4-BE49-F238E27FC236}">
                <a16:creationId xmlns:a16="http://schemas.microsoft.com/office/drawing/2014/main" id="{D3ED5857-DAF4-A2C8-482A-EEBE72F0E1CE}"/>
              </a:ext>
            </a:extLst>
          </p:cNvPr>
          <p:cNvSpPr>
            <a:spLocks noChangeArrowheads="1"/>
          </p:cNvSpPr>
          <p:nvPr/>
        </p:nvSpPr>
        <p:spPr bwMode="auto">
          <a:xfrm>
            <a:off x="-361950" y="23876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59396" name="Object 5">
            <a:extLst>
              <a:ext uri="{FF2B5EF4-FFF2-40B4-BE49-F238E27FC236}">
                <a16:creationId xmlns:a16="http://schemas.microsoft.com/office/drawing/2014/main" id="{C1C4B70C-DBF7-678C-AE14-C6E9EAF3E108}"/>
              </a:ext>
            </a:extLst>
          </p:cNvPr>
          <p:cNvGraphicFramePr>
            <a:graphicFrameLocks noChangeAspect="1"/>
          </p:cNvGraphicFramePr>
          <p:nvPr/>
        </p:nvGraphicFramePr>
        <p:xfrm>
          <a:off x="3549650" y="620713"/>
          <a:ext cx="5414963" cy="2879725"/>
        </p:xfrm>
        <a:graphic>
          <a:graphicData uri="http://schemas.openxmlformats.org/presentationml/2006/ole">
            <mc:AlternateContent xmlns:mc="http://schemas.openxmlformats.org/markup-compatibility/2006">
              <mc:Choice xmlns:v="urn:schemas-microsoft-com:vml" Requires="v">
                <p:oleObj name="Visio" r:id="rId2" imgW="5440680" imgH="3096768" progId="Visio.Drawing.11">
                  <p:embed/>
                </p:oleObj>
              </mc:Choice>
              <mc:Fallback>
                <p:oleObj name="Visio" r:id="rId2" imgW="5440680" imgH="3096768" progId="Visio.Drawing.11">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620713"/>
                        <a:ext cx="54149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7" name="Rectangle 6">
            <a:extLst>
              <a:ext uri="{FF2B5EF4-FFF2-40B4-BE49-F238E27FC236}">
                <a16:creationId xmlns:a16="http://schemas.microsoft.com/office/drawing/2014/main" id="{8CFA2C09-7514-ECCC-C47A-BD743255F50B}"/>
              </a:ext>
            </a:extLst>
          </p:cNvPr>
          <p:cNvSpPr>
            <a:spLocks noChangeArrowheads="1"/>
          </p:cNvSpPr>
          <p:nvPr/>
        </p:nvSpPr>
        <p:spPr bwMode="auto">
          <a:xfrm>
            <a:off x="-15875" y="692150"/>
            <a:ext cx="28257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t>Beginn der Leistung verzögert, so ändern sich auch die Zwischentermine</a:t>
            </a:r>
          </a:p>
        </p:txBody>
      </p:sp>
      <p:graphicFrame>
        <p:nvGraphicFramePr>
          <p:cNvPr id="59398" name="Object 7">
            <a:extLst>
              <a:ext uri="{FF2B5EF4-FFF2-40B4-BE49-F238E27FC236}">
                <a16:creationId xmlns:a16="http://schemas.microsoft.com/office/drawing/2014/main" id="{1F9166A8-6A48-6635-FCA1-D91E156F7A19}"/>
              </a:ext>
            </a:extLst>
          </p:cNvPr>
          <p:cNvGraphicFramePr>
            <a:graphicFrameLocks noChangeAspect="1"/>
          </p:cNvGraphicFramePr>
          <p:nvPr/>
        </p:nvGraphicFramePr>
        <p:xfrm>
          <a:off x="3635375" y="3703638"/>
          <a:ext cx="4740275" cy="2860675"/>
        </p:xfrm>
        <a:graphic>
          <a:graphicData uri="http://schemas.openxmlformats.org/presentationml/2006/ole">
            <mc:AlternateContent xmlns:mc="http://schemas.openxmlformats.org/markup-compatibility/2006">
              <mc:Choice xmlns:v="urn:schemas-microsoft-com:vml" Requires="v">
                <p:oleObj name="Visio" r:id="rId4" imgW="5257800" imgH="3279648" progId="Visio.Drawing.11">
                  <p:embed/>
                </p:oleObj>
              </mc:Choice>
              <mc:Fallback>
                <p:oleObj name="Visio" r:id="rId4" imgW="5257800" imgH="3279648"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703638"/>
                        <a:ext cx="47402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9" name="Rectangle 8">
            <a:extLst>
              <a:ext uri="{FF2B5EF4-FFF2-40B4-BE49-F238E27FC236}">
                <a16:creationId xmlns:a16="http://schemas.microsoft.com/office/drawing/2014/main" id="{E6EBEF96-8344-7494-33D4-2AE62ED85446}"/>
              </a:ext>
            </a:extLst>
          </p:cNvPr>
          <p:cNvSpPr>
            <a:spLocks noChangeArrowheads="1"/>
          </p:cNvSpPr>
          <p:nvPr/>
        </p:nvSpPr>
        <p:spPr bwMode="auto">
          <a:xfrm>
            <a:off x="-14288" y="3933825"/>
            <a:ext cx="35639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t>„B“ kann nur mit Verzögerung beginnen, </a:t>
            </a:r>
            <a:br>
              <a:rPr lang="de-DE" altLang="de-DE" sz="1800" b="1"/>
            </a:br>
            <a:r>
              <a:rPr lang="de-DE" altLang="de-DE" sz="1800" b="1"/>
              <a:t>obwohl „A“ rechtzeitig beendet</a:t>
            </a:r>
            <a:r>
              <a:rPr lang="de-DE" altLang="de-DE" sz="1800"/>
              <a:t> </a:t>
            </a:r>
          </a:p>
        </p:txBody>
      </p:sp>
      <p:sp>
        <p:nvSpPr>
          <p:cNvPr id="59400" name="Textfeld 11">
            <a:extLst>
              <a:ext uri="{FF2B5EF4-FFF2-40B4-BE49-F238E27FC236}">
                <a16:creationId xmlns:a16="http://schemas.microsoft.com/office/drawing/2014/main" id="{CACD28B3-E38C-CEBC-7D6A-9105EB22F398}"/>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59401" name="Foliennummernplatzhalter 2">
            <a:extLst>
              <a:ext uri="{FF2B5EF4-FFF2-40B4-BE49-F238E27FC236}">
                <a16:creationId xmlns:a16="http://schemas.microsoft.com/office/drawing/2014/main" id="{899B6359-48C7-B3F4-A259-9E6EBDE9A1CD}"/>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F16A090-97A2-49C5-9D07-A54B391B9A72}" type="slidenum">
              <a:rPr lang="de-DE" altLang="de-DE" sz="1200"/>
              <a:pPr eaLnBrk="1" hangingPunct="1">
                <a:spcBef>
                  <a:spcPct val="0"/>
                </a:spcBef>
                <a:buFontTx/>
                <a:buNone/>
              </a:pPr>
              <a:t>57</a:t>
            </a:fld>
            <a:endParaRPr lang="de-DE" altLang="de-DE" sz="1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47B7221-FAC0-E07F-A441-B9E351D15E09}"/>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Einfluss der Entwurfsarbeit auf Termine</a:t>
            </a:r>
            <a:r>
              <a:rPr lang="de-DE" altLang="de-DE" sz="2400" i="1"/>
              <a:t> </a:t>
            </a:r>
          </a:p>
        </p:txBody>
      </p:sp>
      <p:sp>
        <p:nvSpPr>
          <p:cNvPr id="60419" name="Rectangle 5">
            <a:extLst>
              <a:ext uri="{FF2B5EF4-FFF2-40B4-BE49-F238E27FC236}">
                <a16:creationId xmlns:a16="http://schemas.microsoft.com/office/drawing/2014/main" id="{E387E139-1D3B-590C-9380-3234704B4BAF}"/>
              </a:ext>
            </a:extLst>
          </p:cNvPr>
          <p:cNvSpPr>
            <a:spLocks noChangeArrowheads="1"/>
          </p:cNvSpPr>
          <p:nvPr/>
        </p:nvSpPr>
        <p:spPr bwMode="auto">
          <a:xfrm>
            <a:off x="0" y="121602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graphicFrame>
        <p:nvGraphicFramePr>
          <p:cNvPr id="60420" name="Object 4">
            <a:extLst>
              <a:ext uri="{FF2B5EF4-FFF2-40B4-BE49-F238E27FC236}">
                <a16:creationId xmlns:a16="http://schemas.microsoft.com/office/drawing/2014/main" id="{8060689E-A8C7-BE7B-687F-A3A8B998D411}"/>
              </a:ext>
            </a:extLst>
          </p:cNvPr>
          <p:cNvGraphicFramePr>
            <a:graphicFrameLocks noChangeAspect="1"/>
          </p:cNvGraphicFramePr>
          <p:nvPr/>
        </p:nvGraphicFramePr>
        <p:xfrm>
          <a:off x="2700338" y="476250"/>
          <a:ext cx="6375400" cy="5462588"/>
        </p:xfrm>
        <a:graphic>
          <a:graphicData uri="http://schemas.openxmlformats.org/presentationml/2006/ole">
            <mc:AlternateContent xmlns:mc="http://schemas.openxmlformats.org/markup-compatibility/2006">
              <mc:Choice xmlns:v="urn:schemas-microsoft-com:vml" Requires="v">
                <p:oleObj name="Visio" r:id="rId2" imgW="5748528" imgH="4727448" progId="Visio.Drawing.11">
                  <p:embed/>
                </p:oleObj>
              </mc:Choice>
              <mc:Fallback>
                <p:oleObj name="Visio" r:id="rId2" imgW="5748528" imgH="472744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76250"/>
                        <a:ext cx="6375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1" name="Rectangle 6">
            <a:extLst>
              <a:ext uri="{FF2B5EF4-FFF2-40B4-BE49-F238E27FC236}">
                <a16:creationId xmlns:a16="http://schemas.microsoft.com/office/drawing/2014/main" id="{2F82D996-86AE-4E5C-A526-8243EC3197C5}"/>
              </a:ext>
            </a:extLst>
          </p:cNvPr>
          <p:cNvSpPr>
            <a:spLocks noChangeArrowheads="1"/>
          </p:cNvSpPr>
          <p:nvPr/>
        </p:nvSpPr>
        <p:spPr bwMode="auto">
          <a:xfrm>
            <a:off x="0" y="4652963"/>
            <a:ext cx="27003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a:t>Ziel: alle Gewerke nur einmal am Bau tätig! </a:t>
            </a:r>
            <a:br>
              <a:rPr lang="de-DE" altLang="de-DE" sz="2000"/>
            </a:br>
            <a:r>
              <a:rPr lang="de-DE" altLang="de-DE" sz="2000"/>
              <a:t>am Beispiel Elektrotechnik </a:t>
            </a:r>
          </a:p>
        </p:txBody>
      </p:sp>
      <p:sp>
        <p:nvSpPr>
          <p:cNvPr id="60422" name="Textfeld 9">
            <a:extLst>
              <a:ext uri="{FF2B5EF4-FFF2-40B4-BE49-F238E27FC236}">
                <a16:creationId xmlns:a16="http://schemas.microsoft.com/office/drawing/2014/main" id="{28215508-B8F4-E812-79B2-23C7C1BD840C}"/>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60423" name="Foliennummernplatzhalter 2">
            <a:extLst>
              <a:ext uri="{FF2B5EF4-FFF2-40B4-BE49-F238E27FC236}">
                <a16:creationId xmlns:a16="http://schemas.microsoft.com/office/drawing/2014/main" id="{17B76E32-230B-D235-6B3B-77C4A4F4FEDB}"/>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1F3939F-A0F4-446B-A4F2-0DD29E6FA4D0}" type="slidenum">
              <a:rPr lang="de-DE" altLang="de-DE" sz="1200"/>
              <a:pPr eaLnBrk="1" hangingPunct="1">
                <a:spcBef>
                  <a:spcPct val="0"/>
                </a:spcBef>
                <a:buFontTx/>
                <a:buNone/>
              </a:pPr>
              <a:t>58</a:t>
            </a:fld>
            <a:endParaRPr lang="de-DE" altLang="de-DE" sz="12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BB69E7A-CF61-8773-0912-EADDB9EDA8E0}"/>
              </a:ext>
            </a:extLst>
          </p:cNvPr>
          <p:cNvSpPr>
            <a:spLocks noGrp="1" noChangeArrowheads="1"/>
          </p:cNvSpPr>
          <p:nvPr>
            <p:ph type="subTitle" idx="1"/>
          </p:nvPr>
        </p:nvSpPr>
        <p:spPr>
          <a:xfrm>
            <a:off x="0" y="0"/>
            <a:ext cx="9144000" cy="571500"/>
          </a:xfrm>
        </p:spPr>
        <p:txBody>
          <a:bodyPr/>
          <a:lstStyle/>
          <a:p>
            <a:pPr algn="l" eaLnBrk="1" hangingPunct="1"/>
            <a:r>
              <a:rPr lang="de-DE" altLang="de-DE" sz="2400" b="1" i="1"/>
              <a:t>Ablauffolgen bei der Terminplanung</a:t>
            </a:r>
          </a:p>
        </p:txBody>
      </p:sp>
      <p:sp>
        <p:nvSpPr>
          <p:cNvPr id="61443" name="Rectangle 4">
            <a:extLst>
              <a:ext uri="{FF2B5EF4-FFF2-40B4-BE49-F238E27FC236}">
                <a16:creationId xmlns:a16="http://schemas.microsoft.com/office/drawing/2014/main" id="{A25DA7E7-61E3-94E8-DD56-0FD3DC339D3C}"/>
              </a:ext>
            </a:extLst>
          </p:cNvPr>
          <p:cNvSpPr>
            <a:spLocks noChangeArrowheads="1"/>
          </p:cNvSpPr>
          <p:nvPr/>
        </p:nvSpPr>
        <p:spPr bwMode="auto">
          <a:xfrm>
            <a:off x="179388" y="571500"/>
            <a:ext cx="8796337"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6176" bIns="76176" anchor="ctr">
            <a:spAutoFit/>
          </a:bodyPr>
          <a:lstStyle>
            <a:lvl1pPr marL="360363" indent="-360363" eaLnBrk="0" hangingPunct="0">
              <a:spcBef>
                <a:spcPct val="20000"/>
              </a:spcBef>
              <a:buChar char="•"/>
              <a:tabLst>
                <a:tab pos="1350963" algn="l"/>
              </a:tabLst>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350963" algn="l"/>
              </a:tabLst>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350963" algn="l"/>
              </a:tabLst>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350963" algn="l"/>
              </a:tabLst>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35096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35096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35096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35096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350963"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b="1">
                <a:solidFill>
                  <a:srgbClr val="FF0000"/>
                </a:solidFill>
              </a:rPr>
              <a:t>1  Planung der Planung</a:t>
            </a:r>
          </a:p>
          <a:p>
            <a:pPr eaLnBrk="1" hangingPunct="1">
              <a:spcBef>
                <a:spcPct val="0"/>
              </a:spcBef>
            </a:pPr>
            <a:r>
              <a:rPr lang="de-DE" altLang="de-DE" sz="2000"/>
              <a:t>Erarbeiten einer Matrix, in der sämtliche am Projekt beteiligten Planer verzeichnet sind, um Leistungslücken oder Doppelleistungen zu erkennen</a:t>
            </a:r>
          </a:p>
          <a:p>
            <a:pPr eaLnBrk="1" hangingPunct="1">
              <a:spcBef>
                <a:spcPct val="0"/>
              </a:spcBef>
            </a:pPr>
            <a:r>
              <a:rPr lang="de-DE" altLang="de-DE" sz="2000"/>
              <a:t>Erarbeiten von Pflichtenheften für sämtliche Planer </a:t>
            </a:r>
          </a:p>
          <a:p>
            <a:pPr eaLnBrk="1" hangingPunct="1">
              <a:spcBef>
                <a:spcPct val="0"/>
              </a:spcBef>
            </a:pPr>
            <a:r>
              <a:rPr lang="de-DE" altLang="de-DE" sz="2000"/>
              <a:t>Terminierung und ständige Fortschrittskontrolle.</a:t>
            </a:r>
          </a:p>
          <a:p>
            <a:pPr eaLnBrk="1" hangingPunct="1">
              <a:spcBef>
                <a:spcPct val="0"/>
              </a:spcBef>
              <a:buFontTx/>
              <a:buNone/>
            </a:pPr>
            <a:endParaRPr lang="de-DE" altLang="de-DE" sz="2000" b="1"/>
          </a:p>
          <a:p>
            <a:pPr eaLnBrk="1" hangingPunct="1">
              <a:spcBef>
                <a:spcPct val="0"/>
              </a:spcBef>
              <a:buFontTx/>
              <a:buNone/>
            </a:pPr>
            <a:r>
              <a:rPr lang="de-DE" altLang="de-DE" sz="2000" b="1">
                <a:solidFill>
                  <a:srgbClr val="FF0000"/>
                </a:solidFill>
              </a:rPr>
              <a:t>2  Terminplanung</a:t>
            </a:r>
          </a:p>
          <a:p>
            <a:pPr eaLnBrk="1" hangingPunct="1">
              <a:spcBef>
                <a:spcPct val="0"/>
              </a:spcBef>
            </a:pPr>
            <a:r>
              <a:rPr lang="de-DE" altLang="de-DE" sz="2000"/>
              <a:t>Unter Beachtung des hierarchischen Ablaufes (Ziele, Strukturierung, Abläufe, Methoden und Werkzeuge), vom Groben ins Feine: </a:t>
            </a:r>
          </a:p>
          <a:p>
            <a:pPr eaLnBrk="1" hangingPunct="1">
              <a:spcBef>
                <a:spcPct val="0"/>
              </a:spcBef>
            </a:pPr>
            <a:r>
              <a:rPr lang="de-DE" altLang="de-DE" sz="2000"/>
              <a:t>Meilensteinplan</a:t>
            </a:r>
          </a:p>
          <a:p>
            <a:pPr eaLnBrk="1" hangingPunct="1">
              <a:spcBef>
                <a:spcPct val="0"/>
              </a:spcBef>
            </a:pPr>
            <a:r>
              <a:rPr lang="de-DE" altLang="de-DE" sz="2000"/>
              <a:t>Termingrobplan (Masterplan)</a:t>
            </a:r>
          </a:p>
          <a:p>
            <a:pPr eaLnBrk="1" hangingPunct="1">
              <a:spcBef>
                <a:spcPct val="0"/>
              </a:spcBef>
            </a:pPr>
            <a:r>
              <a:rPr lang="de-DE" altLang="de-DE" sz="2000"/>
              <a:t>Koordinationspläne </a:t>
            </a:r>
          </a:p>
          <a:p>
            <a:pPr eaLnBrk="1" hangingPunct="1">
              <a:spcBef>
                <a:spcPct val="0"/>
              </a:spcBef>
            </a:pPr>
            <a:r>
              <a:rPr lang="de-DE" altLang="de-DE" sz="2000"/>
              <a:t>Detailterminpläne</a:t>
            </a:r>
          </a:p>
          <a:p>
            <a:pPr eaLnBrk="1" hangingPunct="1">
              <a:spcBef>
                <a:spcPct val="0"/>
              </a:spcBef>
              <a:buFontTx/>
              <a:buNone/>
            </a:pPr>
            <a:endParaRPr lang="de-DE" altLang="de-DE" sz="2000" b="1"/>
          </a:p>
          <a:p>
            <a:pPr eaLnBrk="1" hangingPunct="1">
              <a:spcBef>
                <a:spcPct val="0"/>
              </a:spcBef>
              <a:buFontTx/>
              <a:buNone/>
            </a:pPr>
            <a:r>
              <a:rPr lang="de-DE" altLang="de-DE" sz="2000" b="1">
                <a:solidFill>
                  <a:srgbClr val="FF0000"/>
                </a:solidFill>
              </a:rPr>
              <a:t>3  Fortschrittsverfolgung</a:t>
            </a:r>
          </a:p>
          <a:p>
            <a:pPr eaLnBrk="1" hangingPunct="1">
              <a:spcBef>
                <a:spcPct val="0"/>
              </a:spcBef>
            </a:pPr>
            <a:r>
              <a:rPr lang="de-DE" altLang="de-DE" sz="2000"/>
              <a:t>Ziel ist, Einblick in den tatsächlichen Ablauf zu erhalten, um Abweichungen vom SOLL rechtzeitig zu erkennen und um Gegenmaßnahmen einzuleiten, falls dies erforderlich sein sollten.</a:t>
            </a:r>
          </a:p>
        </p:txBody>
      </p:sp>
      <p:sp>
        <p:nvSpPr>
          <p:cNvPr id="61444" name="Textfeld 7">
            <a:extLst>
              <a:ext uri="{FF2B5EF4-FFF2-40B4-BE49-F238E27FC236}">
                <a16:creationId xmlns:a16="http://schemas.microsoft.com/office/drawing/2014/main" id="{25A663A0-721F-ADED-6DDF-6535F60DE7D4}"/>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61445" name="Foliennummernplatzhalter 2">
            <a:extLst>
              <a:ext uri="{FF2B5EF4-FFF2-40B4-BE49-F238E27FC236}">
                <a16:creationId xmlns:a16="http://schemas.microsoft.com/office/drawing/2014/main" id="{1D872A1D-5BD9-889C-0DC2-C9195A61928A}"/>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F4FD267-4089-485D-B428-647622EE5836}" type="slidenum">
              <a:rPr lang="de-DE" altLang="de-DE" sz="1200"/>
              <a:pPr eaLnBrk="1" hangingPunct="1">
                <a:spcBef>
                  <a:spcPct val="0"/>
                </a:spcBef>
                <a:buFontTx/>
                <a:buNone/>
              </a:pPr>
              <a:t>59</a:t>
            </a:fld>
            <a:endParaRPr lang="de-DE" altLang="de-DE"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2164582-54FC-FB85-67A6-1F3A86CB9C9F}"/>
              </a:ext>
            </a:extLst>
          </p:cNvPr>
          <p:cNvSpPr>
            <a:spLocks noGrp="1" noChangeArrowheads="1"/>
          </p:cNvSpPr>
          <p:nvPr>
            <p:ph type="subTitle" idx="1"/>
          </p:nvPr>
        </p:nvSpPr>
        <p:spPr>
          <a:xfrm>
            <a:off x="0" y="0"/>
            <a:ext cx="9144000" cy="728663"/>
          </a:xfrm>
        </p:spPr>
        <p:txBody>
          <a:bodyPr/>
          <a:lstStyle/>
          <a:p>
            <a:pPr algn="l" eaLnBrk="1" hangingPunct="1"/>
            <a:r>
              <a:rPr lang="de-DE" altLang="de-DE" sz="2400" b="1" i="1" dirty="0"/>
              <a:t>Termineinflusssphären für ein Großbauvorhaben (Beispiel)</a:t>
            </a:r>
          </a:p>
        </p:txBody>
      </p:sp>
      <p:sp>
        <p:nvSpPr>
          <p:cNvPr id="7171" name="Rectangle 5">
            <a:extLst>
              <a:ext uri="{FF2B5EF4-FFF2-40B4-BE49-F238E27FC236}">
                <a16:creationId xmlns:a16="http://schemas.microsoft.com/office/drawing/2014/main" id="{855EDDD5-E1AD-7BBE-8856-D56F087E5BA4}"/>
              </a:ext>
            </a:extLst>
          </p:cNvPr>
          <p:cNvSpPr>
            <a:spLocks noChangeArrowheads="1"/>
          </p:cNvSpPr>
          <p:nvPr/>
        </p:nvSpPr>
        <p:spPr bwMode="auto">
          <a:xfrm>
            <a:off x="-787400" y="103028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7172" name="Textfeld 8">
            <a:extLst>
              <a:ext uri="{FF2B5EF4-FFF2-40B4-BE49-F238E27FC236}">
                <a16:creationId xmlns:a16="http://schemas.microsoft.com/office/drawing/2014/main" id="{2FFCF902-5D8A-5CFA-8590-25E737C6A177}"/>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7173" name="Foliennummernplatzhalter 2">
            <a:extLst>
              <a:ext uri="{FF2B5EF4-FFF2-40B4-BE49-F238E27FC236}">
                <a16:creationId xmlns:a16="http://schemas.microsoft.com/office/drawing/2014/main" id="{7B7F90BB-55E0-820F-A006-96DB97A6C49F}"/>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1229442-AA9C-441D-9D25-817427831438}" type="slidenum">
              <a:rPr lang="de-DE" altLang="de-DE" sz="1200"/>
              <a:pPr eaLnBrk="1" hangingPunct="1">
                <a:spcBef>
                  <a:spcPct val="0"/>
                </a:spcBef>
                <a:buFontTx/>
                <a:buNone/>
              </a:pPr>
              <a:t>6</a:t>
            </a:fld>
            <a:endParaRPr lang="de-DE" altLang="de-DE" sz="1200"/>
          </a:p>
        </p:txBody>
      </p:sp>
      <p:graphicFrame>
        <p:nvGraphicFramePr>
          <p:cNvPr id="7174" name="Objekt 2">
            <a:extLst>
              <a:ext uri="{FF2B5EF4-FFF2-40B4-BE49-F238E27FC236}">
                <a16:creationId xmlns:a16="http://schemas.microsoft.com/office/drawing/2014/main" id="{A0666F20-6336-D8BF-8554-4D317CF67CE8}"/>
              </a:ext>
            </a:extLst>
          </p:cNvPr>
          <p:cNvGraphicFramePr>
            <a:graphicFrameLocks noChangeAspect="1"/>
          </p:cNvGraphicFramePr>
          <p:nvPr/>
        </p:nvGraphicFramePr>
        <p:xfrm>
          <a:off x="611188" y="547688"/>
          <a:ext cx="8064500" cy="5927725"/>
        </p:xfrm>
        <a:graphic>
          <a:graphicData uri="http://schemas.openxmlformats.org/presentationml/2006/ole">
            <mc:AlternateContent xmlns:mc="http://schemas.openxmlformats.org/markup-compatibility/2006">
              <mc:Choice xmlns:v="urn:schemas-microsoft-com:vml" Requires="v">
                <p:oleObj name="Visio" r:id="rId2" imgW="10213589" imgH="7522119" progId="Visio.Drawing.11">
                  <p:embed/>
                </p:oleObj>
              </mc:Choice>
              <mc:Fallback>
                <p:oleObj name="Visio" r:id="rId2" imgW="10213589" imgH="7522119"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7688"/>
                        <a:ext cx="80645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4FFB20-2FA2-8785-F9E5-A9ED3451DE99}"/>
              </a:ext>
            </a:extLst>
          </p:cNvPr>
          <p:cNvSpPr>
            <a:spLocks noGrp="1" noChangeArrowheads="1"/>
          </p:cNvSpPr>
          <p:nvPr>
            <p:ph type="subTitle" idx="1"/>
          </p:nvPr>
        </p:nvSpPr>
        <p:spPr>
          <a:xfrm>
            <a:off x="0" y="0"/>
            <a:ext cx="9144000" cy="674688"/>
          </a:xfrm>
        </p:spPr>
        <p:txBody>
          <a:bodyPr/>
          <a:lstStyle/>
          <a:p>
            <a:pPr algn="l" eaLnBrk="1" hangingPunct="1"/>
            <a:r>
              <a:rPr lang="de-DE" altLang="de-DE" sz="2400" b="1" i="1"/>
              <a:t>Erwünscht wären Zeitpläne, die dafür sorgen, dass:</a:t>
            </a:r>
            <a:r>
              <a:rPr lang="de-DE" altLang="de-DE" sz="2400"/>
              <a:t> </a:t>
            </a:r>
          </a:p>
        </p:txBody>
      </p:sp>
      <p:sp>
        <p:nvSpPr>
          <p:cNvPr id="62467" name="Rectangle 4">
            <a:extLst>
              <a:ext uri="{FF2B5EF4-FFF2-40B4-BE49-F238E27FC236}">
                <a16:creationId xmlns:a16="http://schemas.microsoft.com/office/drawing/2014/main" id="{A5EFF7E6-E8C6-25DE-3763-610A136EEA04}"/>
              </a:ext>
            </a:extLst>
          </p:cNvPr>
          <p:cNvSpPr>
            <a:spLocks noChangeArrowheads="1"/>
          </p:cNvSpPr>
          <p:nvPr/>
        </p:nvSpPr>
        <p:spPr bwMode="auto">
          <a:xfrm>
            <a:off x="107950" y="1341438"/>
            <a:ext cx="8796338"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60363" indent="-3603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2400"/>
              <a:t>Zeichnungen</a:t>
            </a:r>
            <a:r>
              <a:rPr lang="de-DE" altLang="de-DE" sz="2400" b="1"/>
              <a:t> </a:t>
            </a:r>
            <a:r>
              <a:rPr lang="de-DE" altLang="de-DE" sz="2400" b="1">
                <a:solidFill>
                  <a:srgbClr val="FF0000"/>
                </a:solidFill>
              </a:rPr>
              <a:t>termingerecht </a:t>
            </a:r>
            <a:r>
              <a:rPr lang="de-DE" altLang="de-DE" sz="2400"/>
              <a:t>fertig gestellt werden, </a:t>
            </a:r>
            <a:br>
              <a:rPr lang="de-DE" altLang="de-DE" sz="2400"/>
            </a:br>
            <a:endParaRPr lang="de-DE" altLang="de-DE" sz="2400"/>
          </a:p>
          <a:p>
            <a:pPr eaLnBrk="1" hangingPunct="1">
              <a:spcBef>
                <a:spcPct val="0"/>
              </a:spcBef>
            </a:pPr>
            <a:r>
              <a:rPr lang="de-DE" altLang="de-DE" sz="2400"/>
              <a:t>dazu </a:t>
            </a:r>
            <a:r>
              <a:rPr lang="de-DE" altLang="de-DE" sz="2400" b="1">
                <a:solidFill>
                  <a:srgbClr val="FF0000"/>
                </a:solidFill>
              </a:rPr>
              <a:t>vollständig koordiniert</a:t>
            </a:r>
            <a:r>
              <a:rPr lang="de-DE" altLang="de-DE" sz="2400"/>
              <a:t> sind und </a:t>
            </a:r>
            <a:br>
              <a:rPr lang="de-DE" altLang="de-DE" sz="2400"/>
            </a:br>
            <a:endParaRPr lang="de-DE" altLang="de-DE" sz="2400"/>
          </a:p>
          <a:p>
            <a:pPr eaLnBrk="1" hangingPunct="1">
              <a:spcBef>
                <a:spcPct val="0"/>
              </a:spcBef>
            </a:pPr>
            <a:r>
              <a:rPr lang="de-DE" altLang="de-DE" sz="2400"/>
              <a:t>als Voraussetzung für die </a:t>
            </a:r>
            <a:r>
              <a:rPr lang="de-DE" altLang="de-DE" sz="2400" b="1">
                <a:solidFill>
                  <a:srgbClr val="FF0000"/>
                </a:solidFill>
              </a:rPr>
              <a:t>Ausschreibungen</a:t>
            </a:r>
            <a:r>
              <a:rPr lang="de-DE" altLang="de-DE" sz="2400">
                <a:solidFill>
                  <a:srgbClr val="FF0000"/>
                </a:solidFill>
              </a:rPr>
              <a:t> </a:t>
            </a:r>
            <a:r>
              <a:rPr lang="de-DE" altLang="de-DE" sz="2400"/>
              <a:t>vorliegen. </a:t>
            </a:r>
            <a:br>
              <a:rPr lang="de-DE" altLang="de-DE" sz="2400"/>
            </a:br>
            <a:endParaRPr lang="de-DE" altLang="de-DE" sz="2400"/>
          </a:p>
          <a:p>
            <a:pPr eaLnBrk="1" hangingPunct="1">
              <a:spcBef>
                <a:spcPct val="0"/>
              </a:spcBef>
            </a:pPr>
            <a:r>
              <a:rPr lang="de-DE" altLang="de-DE" sz="2400"/>
              <a:t>Leistungsverzeichnisse </a:t>
            </a:r>
            <a:r>
              <a:rPr lang="de-DE" altLang="de-DE" sz="2400" b="1">
                <a:solidFill>
                  <a:srgbClr val="FF0000"/>
                </a:solidFill>
              </a:rPr>
              <a:t>rechtzeitig</a:t>
            </a:r>
            <a:r>
              <a:rPr lang="de-DE" altLang="de-DE" sz="2400" b="1"/>
              <a:t> </a:t>
            </a:r>
            <a:r>
              <a:rPr lang="de-DE" altLang="de-DE" sz="2400"/>
              <a:t>fertig gestellt sind,</a:t>
            </a:r>
            <a:br>
              <a:rPr lang="de-DE" altLang="de-DE" sz="2400"/>
            </a:br>
            <a:r>
              <a:rPr lang="de-DE" altLang="de-DE" sz="2400"/>
              <a:t> </a:t>
            </a:r>
          </a:p>
          <a:p>
            <a:pPr eaLnBrk="1" hangingPunct="1">
              <a:spcBef>
                <a:spcPct val="0"/>
              </a:spcBef>
            </a:pPr>
            <a:r>
              <a:rPr lang="de-DE" altLang="de-DE" sz="2400"/>
              <a:t>Aufträge</a:t>
            </a:r>
            <a:r>
              <a:rPr lang="de-DE" altLang="de-DE" sz="2400" b="1">
                <a:solidFill>
                  <a:srgbClr val="FF0000"/>
                </a:solidFill>
              </a:rPr>
              <a:t> pünktlich</a:t>
            </a:r>
            <a:r>
              <a:rPr lang="de-DE" altLang="de-DE" sz="2400" b="1"/>
              <a:t> </a:t>
            </a:r>
            <a:r>
              <a:rPr lang="de-DE" altLang="de-DE" sz="2400"/>
              <a:t>erteilt werden können und möglichst </a:t>
            </a:r>
            <a:r>
              <a:rPr lang="de-DE" altLang="de-DE" sz="2400" b="1">
                <a:solidFill>
                  <a:srgbClr val="FF0000"/>
                </a:solidFill>
              </a:rPr>
              <a:t>wenig Nachträge</a:t>
            </a:r>
            <a:r>
              <a:rPr lang="de-DE" altLang="de-DE" sz="2400"/>
              <a:t> erforderlich werden.</a:t>
            </a:r>
          </a:p>
        </p:txBody>
      </p:sp>
      <p:sp>
        <p:nvSpPr>
          <p:cNvPr id="62468" name="Textfeld 7">
            <a:extLst>
              <a:ext uri="{FF2B5EF4-FFF2-40B4-BE49-F238E27FC236}">
                <a16:creationId xmlns:a16="http://schemas.microsoft.com/office/drawing/2014/main" id="{2C413759-5D4F-3D20-DE1A-00E1E5DCC831}"/>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62469" name="Foliennummernplatzhalter 2">
            <a:extLst>
              <a:ext uri="{FF2B5EF4-FFF2-40B4-BE49-F238E27FC236}">
                <a16:creationId xmlns:a16="http://schemas.microsoft.com/office/drawing/2014/main" id="{94DBA364-139F-C7DF-0F02-5E4C879704B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6E0BFCE-2BBF-4DD7-A495-7151D4C0646C}" type="slidenum">
              <a:rPr lang="de-DE" altLang="de-DE" sz="1200"/>
              <a:pPr eaLnBrk="1" hangingPunct="1">
                <a:spcBef>
                  <a:spcPct val="0"/>
                </a:spcBef>
                <a:buFontTx/>
                <a:buNone/>
              </a:pPr>
              <a:t>60</a:t>
            </a:fld>
            <a:endParaRPr lang="de-DE" altLang="de-DE" sz="1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5297DB3-AC13-994D-3DB1-7663253ECD2F}"/>
              </a:ext>
            </a:extLst>
          </p:cNvPr>
          <p:cNvSpPr>
            <a:spLocks noGrp="1" noChangeArrowheads="1"/>
          </p:cNvSpPr>
          <p:nvPr>
            <p:ph type="subTitle" idx="1"/>
          </p:nvPr>
        </p:nvSpPr>
        <p:spPr>
          <a:xfrm>
            <a:off x="0" y="0"/>
            <a:ext cx="9144000" cy="404813"/>
          </a:xfrm>
        </p:spPr>
        <p:txBody>
          <a:bodyPr/>
          <a:lstStyle/>
          <a:p>
            <a:pPr algn="l" eaLnBrk="1" hangingPunct="1"/>
            <a:r>
              <a:rPr lang="de-DE" altLang="de-DE" sz="2400" b="1" i="1"/>
              <a:t>Nutzen durch Zeitgewinn</a:t>
            </a:r>
          </a:p>
        </p:txBody>
      </p:sp>
      <p:sp>
        <p:nvSpPr>
          <p:cNvPr id="63491" name="Rectangle 6">
            <a:extLst>
              <a:ext uri="{FF2B5EF4-FFF2-40B4-BE49-F238E27FC236}">
                <a16:creationId xmlns:a16="http://schemas.microsoft.com/office/drawing/2014/main" id="{748FD3D7-085E-3697-6234-C15C46C09D94}"/>
              </a:ext>
            </a:extLst>
          </p:cNvPr>
          <p:cNvSpPr>
            <a:spLocks noChangeArrowheads="1"/>
          </p:cNvSpPr>
          <p:nvPr/>
        </p:nvSpPr>
        <p:spPr bwMode="auto">
          <a:xfrm>
            <a:off x="3987800" y="4240213"/>
            <a:ext cx="3708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de-DE" altLang="de-DE" sz="1200"/>
              <a:t>Quelle: Harden/Kahlen - Planen, Bauen, Nutzen und Instandhalten von Bauten © agiplan-Gruppe</a:t>
            </a:r>
          </a:p>
        </p:txBody>
      </p:sp>
      <p:sp>
        <p:nvSpPr>
          <p:cNvPr id="66568" name="Rectangle 8">
            <a:extLst>
              <a:ext uri="{FF2B5EF4-FFF2-40B4-BE49-F238E27FC236}">
                <a16:creationId xmlns:a16="http://schemas.microsoft.com/office/drawing/2014/main" id="{09C2963C-BAFC-CE5B-58A5-B3C478E6ABF7}"/>
              </a:ext>
            </a:extLst>
          </p:cNvPr>
          <p:cNvSpPr>
            <a:spLocks noChangeArrowheads="1"/>
          </p:cNvSpPr>
          <p:nvPr/>
        </p:nvSpPr>
        <p:spPr bwMode="auto">
          <a:xfrm>
            <a:off x="-19050" y="549275"/>
            <a:ext cx="3582988"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gn="ctr">
              <a:spcBef>
                <a:spcPct val="20000"/>
              </a:spcBef>
              <a:defRPr sz="3200">
                <a:solidFill>
                  <a:schemeClr val="tx1"/>
                </a:solidFill>
                <a:latin typeface="Arial" charset="0"/>
                <a:cs typeface="Arial" charset="0"/>
              </a:defRPr>
            </a:lvl1pPr>
            <a:lvl2pPr marL="1254125" indent="-533400" algn="ctr">
              <a:spcBef>
                <a:spcPct val="20000"/>
              </a:spcBef>
              <a:defRPr sz="2800">
                <a:solidFill>
                  <a:schemeClr val="tx1"/>
                </a:solidFill>
                <a:latin typeface="Arial" charset="0"/>
                <a:cs typeface="Arial" charset="0"/>
              </a:defRPr>
            </a:lvl2pPr>
            <a:lvl3pPr marL="1890713" indent="-457200" algn="ctr">
              <a:spcBef>
                <a:spcPct val="20000"/>
              </a:spcBef>
              <a:defRPr sz="2400">
                <a:solidFill>
                  <a:schemeClr val="tx1"/>
                </a:solidFill>
                <a:latin typeface="Arial" charset="0"/>
                <a:cs typeface="Arial" charset="0"/>
              </a:defRPr>
            </a:lvl3pPr>
            <a:lvl4pPr marL="2451100" indent="-381000" algn="ctr">
              <a:spcBef>
                <a:spcPct val="20000"/>
              </a:spcBef>
              <a:defRPr sz="2000">
                <a:solidFill>
                  <a:schemeClr val="tx1"/>
                </a:solidFill>
                <a:latin typeface="Arial" charset="0"/>
                <a:cs typeface="Arial" charset="0"/>
              </a:defRPr>
            </a:lvl4pPr>
            <a:lvl5pPr marL="3011488" indent="-381000" algn="ctr">
              <a:spcBef>
                <a:spcPct val="20000"/>
              </a:spcBef>
              <a:defRPr sz="2000">
                <a:solidFill>
                  <a:schemeClr val="tx1"/>
                </a:solidFill>
                <a:latin typeface="Arial" charset="0"/>
                <a:cs typeface="Arial" charset="0"/>
              </a:defRPr>
            </a:lvl5pPr>
            <a:lvl6pPr marL="3468688" indent="-381000" algn="ctr" fontAlgn="base">
              <a:spcBef>
                <a:spcPct val="20000"/>
              </a:spcBef>
              <a:spcAft>
                <a:spcPct val="0"/>
              </a:spcAft>
              <a:defRPr sz="2000">
                <a:solidFill>
                  <a:schemeClr val="tx1"/>
                </a:solidFill>
                <a:latin typeface="Arial" charset="0"/>
                <a:cs typeface="Arial" charset="0"/>
              </a:defRPr>
            </a:lvl6pPr>
            <a:lvl7pPr marL="3925888" indent="-381000" algn="ctr" fontAlgn="base">
              <a:spcBef>
                <a:spcPct val="20000"/>
              </a:spcBef>
              <a:spcAft>
                <a:spcPct val="0"/>
              </a:spcAft>
              <a:defRPr sz="2000">
                <a:solidFill>
                  <a:schemeClr val="tx1"/>
                </a:solidFill>
                <a:latin typeface="Arial" charset="0"/>
                <a:cs typeface="Arial" charset="0"/>
              </a:defRPr>
            </a:lvl7pPr>
            <a:lvl8pPr marL="4383088" indent="-381000" algn="ctr" fontAlgn="base">
              <a:spcBef>
                <a:spcPct val="20000"/>
              </a:spcBef>
              <a:spcAft>
                <a:spcPct val="0"/>
              </a:spcAft>
              <a:defRPr sz="2000">
                <a:solidFill>
                  <a:schemeClr val="tx1"/>
                </a:solidFill>
                <a:latin typeface="Arial" charset="0"/>
                <a:cs typeface="Arial" charset="0"/>
              </a:defRPr>
            </a:lvl8pPr>
            <a:lvl9pPr marL="4840288" indent="-381000" algn="ctr" fontAlgn="base">
              <a:spcBef>
                <a:spcPct val="20000"/>
              </a:spcBef>
              <a:spcAft>
                <a:spcPct val="0"/>
              </a:spcAft>
              <a:defRPr sz="2000">
                <a:solidFill>
                  <a:schemeClr val="tx1"/>
                </a:solidFill>
                <a:latin typeface="Arial" charset="0"/>
                <a:cs typeface="Arial" charset="0"/>
              </a:defRPr>
            </a:lvl9pPr>
          </a:lstStyle>
          <a:p>
            <a:pPr marL="0" indent="0" algn="l">
              <a:defRPr/>
            </a:pPr>
            <a:r>
              <a:rPr lang="de-DE" altLang="de-DE" sz="1800" dirty="0"/>
              <a:t>Die Fähigkeit, neue Produkte oder Vorhaben im Anlagenbereich durch eine sichere Entscheidungsbasis </a:t>
            </a:r>
            <a:r>
              <a:rPr lang="de-DE" altLang="de-DE" sz="1800" b="1" dirty="0">
                <a:solidFill>
                  <a:srgbClr val="FF0000"/>
                </a:solidFill>
              </a:rPr>
              <a:t>früher</a:t>
            </a:r>
            <a:r>
              <a:rPr lang="de-DE" altLang="de-DE" sz="1800" dirty="0"/>
              <a:t> in die Realität umsetzen zu können, schafft </a:t>
            </a:r>
            <a:r>
              <a:rPr lang="de-DE" altLang="de-DE" sz="1800" b="1" dirty="0">
                <a:solidFill>
                  <a:srgbClr val="FF0000"/>
                </a:solidFill>
              </a:rPr>
              <a:t>Marktvorteile</a:t>
            </a:r>
            <a:r>
              <a:rPr lang="de-DE" altLang="de-DE" sz="1800" dirty="0"/>
              <a:t> gegenüber der Konkurrenz. Ein neues Produkt z.B. um 10% seiner Lebensdauer früher an den Markt zu bringen heißt: </a:t>
            </a:r>
          </a:p>
          <a:p>
            <a:pPr algn="l">
              <a:buFontTx/>
              <a:buAutoNum type="arabicPeriod"/>
              <a:defRPr/>
            </a:pPr>
            <a:r>
              <a:rPr lang="de-DE" altLang="de-DE" sz="1800" b="1" dirty="0">
                <a:solidFill>
                  <a:srgbClr val="FF0000"/>
                </a:solidFill>
              </a:rPr>
              <a:t>länger </a:t>
            </a:r>
            <a:r>
              <a:rPr lang="de-DE" altLang="de-DE" sz="1800" dirty="0"/>
              <a:t>am Markt zu sein und damit potentiell </a:t>
            </a:r>
            <a:r>
              <a:rPr lang="de-DE" altLang="de-DE" sz="1800" b="1" dirty="0">
                <a:solidFill>
                  <a:srgbClr val="FF0000"/>
                </a:solidFill>
              </a:rPr>
              <a:t>mehr zu verkaufen</a:t>
            </a:r>
            <a:r>
              <a:rPr lang="de-DE" altLang="de-DE" sz="1800" dirty="0"/>
              <a:t>, heißt </a:t>
            </a:r>
          </a:p>
          <a:p>
            <a:pPr algn="l">
              <a:buFontTx/>
              <a:buAutoNum type="arabicPeriod"/>
              <a:defRPr/>
            </a:pPr>
            <a:r>
              <a:rPr lang="de-DE" altLang="de-DE" sz="1800" b="1" dirty="0">
                <a:solidFill>
                  <a:srgbClr val="FF0000"/>
                </a:solidFill>
              </a:rPr>
              <a:t>früher</a:t>
            </a:r>
            <a:r>
              <a:rPr lang="de-DE" altLang="de-DE" sz="1800" dirty="0"/>
              <a:t> am Markt zu sein und damit potenziell einen </a:t>
            </a:r>
            <a:r>
              <a:rPr lang="de-DE" altLang="de-DE" sz="1800" b="1" dirty="0">
                <a:solidFill>
                  <a:srgbClr val="FF0000"/>
                </a:solidFill>
              </a:rPr>
              <a:t>höheren Marktanteil</a:t>
            </a:r>
            <a:r>
              <a:rPr lang="de-DE" altLang="de-DE" sz="1800" dirty="0"/>
              <a:t> zu erschließen, und heißt </a:t>
            </a:r>
          </a:p>
          <a:p>
            <a:pPr algn="l">
              <a:buFontTx/>
              <a:buAutoNum type="arabicPeriod"/>
              <a:defRPr/>
            </a:pPr>
            <a:r>
              <a:rPr lang="de-DE" altLang="de-DE" sz="1800" dirty="0">
                <a:solidFill>
                  <a:srgbClr val="FF0000"/>
                </a:solidFill>
              </a:rPr>
              <a:t>am</a:t>
            </a:r>
            <a:r>
              <a:rPr lang="de-DE" altLang="de-DE" sz="1800" b="1" dirty="0">
                <a:solidFill>
                  <a:srgbClr val="FF0000"/>
                </a:solidFill>
              </a:rPr>
              <a:t> Anfang</a:t>
            </a:r>
            <a:r>
              <a:rPr lang="de-DE" altLang="de-DE" sz="1800" dirty="0"/>
              <a:t> eines Produktzyklus </a:t>
            </a:r>
            <a:r>
              <a:rPr lang="de-DE" altLang="de-DE" sz="1800" b="1" dirty="0">
                <a:solidFill>
                  <a:srgbClr val="FF0000"/>
                </a:solidFill>
              </a:rPr>
              <a:t>bessere Preise</a:t>
            </a:r>
            <a:r>
              <a:rPr lang="de-DE" altLang="de-DE" sz="1800" dirty="0"/>
              <a:t> zu realisieren. </a:t>
            </a:r>
          </a:p>
          <a:p>
            <a:pPr algn="l">
              <a:lnSpc>
                <a:spcPct val="90000"/>
              </a:lnSpc>
              <a:defRPr/>
            </a:pPr>
            <a:endParaRPr lang="de-DE" altLang="de-DE" sz="1800" dirty="0"/>
          </a:p>
        </p:txBody>
      </p:sp>
      <p:sp>
        <p:nvSpPr>
          <p:cNvPr id="63493" name="Textfeld 9">
            <a:extLst>
              <a:ext uri="{FF2B5EF4-FFF2-40B4-BE49-F238E27FC236}">
                <a16:creationId xmlns:a16="http://schemas.microsoft.com/office/drawing/2014/main" id="{5B31678C-5D61-7962-7367-68E8504A4548}"/>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63494" name="Foliennummernplatzhalter 2">
            <a:extLst>
              <a:ext uri="{FF2B5EF4-FFF2-40B4-BE49-F238E27FC236}">
                <a16:creationId xmlns:a16="http://schemas.microsoft.com/office/drawing/2014/main" id="{09E829D8-1755-170D-96FA-0B44F1372281}"/>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504142A-B404-4A38-864A-70CA93E598D0}" type="slidenum">
              <a:rPr lang="de-DE" altLang="de-DE" sz="1200"/>
              <a:pPr eaLnBrk="1" hangingPunct="1">
                <a:spcBef>
                  <a:spcPct val="0"/>
                </a:spcBef>
                <a:buFontTx/>
                <a:buNone/>
              </a:pPr>
              <a:t>61</a:t>
            </a:fld>
            <a:endParaRPr lang="de-DE" altLang="de-DE" sz="1200"/>
          </a:p>
        </p:txBody>
      </p:sp>
      <p:graphicFrame>
        <p:nvGraphicFramePr>
          <p:cNvPr id="63495" name="Objekt 2">
            <a:extLst>
              <a:ext uri="{FF2B5EF4-FFF2-40B4-BE49-F238E27FC236}">
                <a16:creationId xmlns:a16="http://schemas.microsoft.com/office/drawing/2014/main" id="{190A63C9-54D6-8097-9CE3-BF57A9482070}"/>
              </a:ext>
            </a:extLst>
          </p:cNvPr>
          <p:cNvGraphicFramePr>
            <a:graphicFrameLocks noChangeAspect="1"/>
          </p:cNvGraphicFramePr>
          <p:nvPr/>
        </p:nvGraphicFramePr>
        <p:xfrm>
          <a:off x="3419475" y="569913"/>
          <a:ext cx="5635625" cy="3621087"/>
        </p:xfrm>
        <a:graphic>
          <a:graphicData uri="http://schemas.openxmlformats.org/presentationml/2006/ole">
            <mc:AlternateContent xmlns:mc="http://schemas.openxmlformats.org/markup-compatibility/2006">
              <mc:Choice xmlns:v="urn:schemas-microsoft-com:vml" Requires="v">
                <p:oleObj name="Visio" r:id="rId2" imgW="8316313" imgH="5341950" progId="Visio.Drawing.11">
                  <p:embed/>
                </p:oleObj>
              </mc:Choice>
              <mc:Fallback>
                <p:oleObj name="Visio" r:id="rId2" imgW="8316313" imgH="5341950" progId="Visio.Drawing.11">
                  <p:embed/>
                  <p:pic>
                    <p:nvPicPr>
                      <p:cNvPr id="0" name="Objek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569913"/>
                        <a:ext cx="563562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841DD8-12F5-FB29-9765-2306ECAF6F1E}"/>
              </a:ext>
            </a:extLst>
          </p:cNvPr>
          <p:cNvSpPr>
            <a:spLocks noGrp="1" noChangeArrowheads="1"/>
          </p:cNvSpPr>
          <p:nvPr>
            <p:ph type="subTitle" idx="1"/>
          </p:nvPr>
        </p:nvSpPr>
        <p:spPr>
          <a:xfrm>
            <a:off x="0" y="260648"/>
            <a:ext cx="9144000" cy="692150"/>
          </a:xfrm>
        </p:spPr>
        <p:txBody>
          <a:bodyPr/>
          <a:lstStyle/>
          <a:p>
            <a:pPr algn="l" eaLnBrk="1" hangingPunct="1"/>
            <a:r>
              <a:rPr lang="de-DE" altLang="de-DE" sz="2400" b="1" i="1" dirty="0"/>
              <a:t>Terminplanung im Baumanagement</a:t>
            </a:r>
          </a:p>
        </p:txBody>
      </p:sp>
      <p:sp>
        <p:nvSpPr>
          <p:cNvPr id="8195" name="Rectangle 4">
            <a:extLst>
              <a:ext uri="{FF2B5EF4-FFF2-40B4-BE49-F238E27FC236}">
                <a16:creationId xmlns:a16="http://schemas.microsoft.com/office/drawing/2014/main" id="{84F42283-BA03-669F-F6E1-B8391D5CC264}"/>
              </a:ext>
            </a:extLst>
          </p:cNvPr>
          <p:cNvSpPr>
            <a:spLocks noChangeArrowheads="1"/>
          </p:cNvSpPr>
          <p:nvPr/>
        </p:nvSpPr>
        <p:spPr bwMode="auto">
          <a:xfrm>
            <a:off x="0" y="1411288"/>
            <a:ext cx="91440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6176" bIns="76176"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b="1">
                <a:solidFill>
                  <a:srgbClr val="FF0000"/>
                </a:solidFill>
              </a:rPr>
              <a:t>Terminplanung als</a:t>
            </a:r>
            <a:r>
              <a:rPr lang="de-DE" altLang="de-DE" sz="2400" b="1"/>
              <a:t> </a:t>
            </a:r>
            <a:r>
              <a:rPr lang="de-DE" altLang="de-DE" sz="2400"/>
              <a:t>reine Zeitplanung des </a:t>
            </a:r>
            <a:r>
              <a:rPr lang="de-DE" altLang="de-DE" sz="2400" b="1">
                <a:solidFill>
                  <a:srgbClr val="3366FF"/>
                </a:solidFill>
              </a:rPr>
              <a:t>Einzelarbeitspakets </a:t>
            </a:r>
          </a:p>
          <a:p>
            <a:pPr eaLnBrk="1" hangingPunct="1">
              <a:spcBef>
                <a:spcPct val="0"/>
              </a:spcBef>
              <a:buFontTx/>
              <a:buNone/>
            </a:pPr>
            <a:r>
              <a:rPr lang="de-DE" altLang="de-DE" sz="2400"/>
              <a:t>(z. B.: Dauer von Putzarbeiten) macht </a:t>
            </a:r>
            <a:br>
              <a:rPr lang="de-DE" altLang="de-DE" sz="2400"/>
            </a:br>
            <a:r>
              <a:rPr lang="de-DE" altLang="de-DE" sz="2400"/>
              <a:t>ca. 10% des Aufwandes für Terminplanung aus. </a:t>
            </a:r>
          </a:p>
          <a:p>
            <a:pPr eaLnBrk="1" hangingPunct="1">
              <a:spcBef>
                <a:spcPct val="0"/>
              </a:spcBef>
              <a:buFontTx/>
              <a:buNone/>
            </a:pPr>
            <a:endParaRPr lang="de-DE" altLang="de-DE" sz="2400"/>
          </a:p>
          <a:p>
            <a:pPr eaLnBrk="1" hangingPunct="1">
              <a:spcBef>
                <a:spcPct val="0"/>
              </a:spcBef>
              <a:buFontTx/>
              <a:buNone/>
            </a:pPr>
            <a:endParaRPr lang="de-DE" altLang="de-DE" sz="2400"/>
          </a:p>
          <a:p>
            <a:pPr eaLnBrk="1" hangingPunct="1">
              <a:spcBef>
                <a:spcPct val="0"/>
              </a:spcBef>
              <a:buFontTx/>
              <a:buNone/>
            </a:pPr>
            <a:r>
              <a:rPr lang="de-DE" altLang="de-DE" sz="2400" b="1">
                <a:solidFill>
                  <a:srgbClr val="FF0000"/>
                </a:solidFill>
              </a:rPr>
              <a:t>Der Einbezug von</a:t>
            </a:r>
            <a:r>
              <a:rPr lang="de-DE" altLang="de-DE" sz="2400" b="1"/>
              <a:t> </a:t>
            </a:r>
            <a:r>
              <a:rPr lang="de-DE" altLang="de-DE" sz="2400" b="1">
                <a:solidFill>
                  <a:srgbClr val="3366FF"/>
                </a:solidFill>
              </a:rPr>
              <a:t>Zielen, Strukturen, Rahmenbedingungen</a:t>
            </a:r>
            <a:r>
              <a:rPr lang="de-DE" altLang="de-DE" sz="2400"/>
              <a:t> etc. im Rahmen des Gesamtprojektes </a:t>
            </a:r>
            <a:br>
              <a:rPr lang="de-DE" altLang="de-DE" sz="2400"/>
            </a:br>
            <a:r>
              <a:rPr lang="de-DE" altLang="de-DE" sz="2400"/>
              <a:t>(macht ca. 90% des Aufwandes für Terminplanung aus). </a:t>
            </a:r>
          </a:p>
          <a:p>
            <a:pPr eaLnBrk="1" hangingPunct="1">
              <a:spcBef>
                <a:spcPct val="0"/>
              </a:spcBef>
              <a:buFontTx/>
              <a:buNone/>
            </a:pPr>
            <a:r>
              <a:rPr lang="de-DE" altLang="de-DE" sz="2400"/>
              <a:t>Die Betrachtung nur der </a:t>
            </a:r>
            <a:r>
              <a:rPr lang="de-DE" altLang="de-DE" sz="2400" b="1">
                <a:solidFill>
                  <a:srgbClr val="3366FF"/>
                </a:solidFill>
              </a:rPr>
              <a:t>Einzelarbeitspakete</a:t>
            </a:r>
            <a:r>
              <a:rPr lang="de-DE" altLang="de-DE" sz="2400"/>
              <a:t> von Bauarbeiten führt zu falschen Terminplänen!</a:t>
            </a:r>
          </a:p>
        </p:txBody>
      </p:sp>
      <p:sp>
        <p:nvSpPr>
          <p:cNvPr id="8196" name="Textfeld 7">
            <a:extLst>
              <a:ext uri="{FF2B5EF4-FFF2-40B4-BE49-F238E27FC236}">
                <a16:creationId xmlns:a16="http://schemas.microsoft.com/office/drawing/2014/main" id="{D2E55123-B172-62CC-E4B7-D2601F7AE5BB}"/>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8197" name="Foliennummernplatzhalter 2">
            <a:extLst>
              <a:ext uri="{FF2B5EF4-FFF2-40B4-BE49-F238E27FC236}">
                <a16:creationId xmlns:a16="http://schemas.microsoft.com/office/drawing/2014/main" id="{99455480-1F24-6A75-A694-A266DA5285D9}"/>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B08F59B-7E1C-416D-8698-80A52D33DFF5}" type="slidenum">
              <a:rPr lang="de-DE" altLang="de-DE" sz="1200"/>
              <a:pPr eaLnBrk="1" hangingPunct="1">
                <a:spcBef>
                  <a:spcPct val="0"/>
                </a:spcBef>
                <a:buFontTx/>
                <a:buNone/>
              </a:pPr>
              <a:t>7</a:t>
            </a:fld>
            <a:endParaRPr lang="de-DE" altLang="de-DE"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425017D-B8F7-0A8E-B45A-348E0ACC5F47}"/>
              </a:ext>
            </a:extLst>
          </p:cNvPr>
          <p:cNvSpPr>
            <a:spLocks noGrp="1" noChangeArrowheads="1"/>
          </p:cNvSpPr>
          <p:nvPr>
            <p:ph type="subTitle" idx="1"/>
          </p:nvPr>
        </p:nvSpPr>
        <p:spPr>
          <a:xfrm>
            <a:off x="0" y="0"/>
            <a:ext cx="9144000" cy="669925"/>
          </a:xfrm>
        </p:spPr>
        <p:txBody>
          <a:bodyPr/>
          <a:lstStyle/>
          <a:p>
            <a:pPr algn="l" eaLnBrk="1" hangingPunct="1"/>
            <a:r>
              <a:rPr lang="de-DE" altLang="de-DE" sz="2400" b="1" i="1" dirty="0"/>
              <a:t>Begriffsdefinitionen hinsichtlich Terminen</a:t>
            </a:r>
            <a:r>
              <a:rPr lang="de-DE" altLang="de-DE" sz="2400" i="1" dirty="0"/>
              <a:t> </a:t>
            </a:r>
          </a:p>
        </p:txBody>
      </p:sp>
      <p:sp>
        <p:nvSpPr>
          <p:cNvPr id="9219" name="Rectangle 5">
            <a:extLst>
              <a:ext uri="{FF2B5EF4-FFF2-40B4-BE49-F238E27FC236}">
                <a16:creationId xmlns:a16="http://schemas.microsoft.com/office/drawing/2014/main" id="{416435FB-46B4-5253-BAE4-3C9BF83CCA55}"/>
              </a:ext>
            </a:extLst>
          </p:cNvPr>
          <p:cNvSpPr>
            <a:spLocks noChangeArrowheads="1"/>
          </p:cNvSpPr>
          <p:nvPr/>
        </p:nvSpPr>
        <p:spPr bwMode="auto">
          <a:xfrm>
            <a:off x="0" y="669925"/>
            <a:ext cx="9144000"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b="1">
                <a:solidFill>
                  <a:srgbClr val="FF0000"/>
                </a:solidFill>
              </a:rPr>
              <a:t>Termin</a:t>
            </a:r>
            <a:r>
              <a:rPr lang="de-DE" altLang="de-DE" sz="1800" b="1"/>
              <a:t>:</a:t>
            </a:r>
            <a:r>
              <a:rPr lang="de-DE" altLang="de-DE" sz="1800"/>
              <a:t> lat. terminus = Ziel, Ende, eigentlich = Grenzzeichen, Grenze, (für etwas Bestimmtes) festgelegter Zeitpunkt; </a:t>
            </a:r>
            <a:r>
              <a:rPr lang="de-DE" altLang="de-DE" sz="1800" b="1">
                <a:solidFill>
                  <a:srgbClr val="3366FF"/>
                </a:solidFill>
              </a:rPr>
              <a:t>Tag, bis zu dem oder an dem etwas geschehen</a:t>
            </a:r>
            <a:r>
              <a:rPr lang="de-DE" altLang="de-DE" sz="1800"/>
              <a:t> muss</a:t>
            </a:r>
          </a:p>
          <a:p>
            <a:pPr eaLnBrk="1" hangingPunct="1">
              <a:spcBef>
                <a:spcPct val="0"/>
              </a:spcBef>
              <a:buFontTx/>
              <a:buNone/>
            </a:pPr>
            <a:endParaRPr lang="de-DE" altLang="de-DE" sz="1800"/>
          </a:p>
          <a:p>
            <a:pPr eaLnBrk="1" hangingPunct="1">
              <a:spcBef>
                <a:spcPct val="0"/>
              </a:spcBef>
              <a:buFontTx/>
              <a:buNone/>
            </a:pPr>
            <a:r>
              <a:rPr lang="de-DE" altLang="de-DE" sz="1800" b="1">
                <a:solidFill>
                  <a:srgbClr val="FF0000"/>
                </a:solidFill>
              </a:rPr>
              <a:t>Frist</a:t>
            </a:r>
            <a:r>
              <a:rPr lang="de-DE" altLang="de-DE" sz="1800" b="1"/>
              <a:t>: </a:t>
            </a:r>
            <a:r>
              <a:rPr lang="de-DE" altLang="de-DE" sz="1800"/>
              <a:t>eigentlich = das Bevorstehende, für einen bestimmten Zweck festgelegte </a:t>
            </a:r>
            <a:r>
              <a:rPr lang="de-DE" altLang="de-DE" sz="1800" b="1">
                <a:solidFill>
                  <a:srgbClr val="3366FF"/>
                </a:solidFill>
              </a:rPr>
              <a:t>Zeitspanne</a:t>
            </a:r>
          </a:p>
          <a:p>
            <a:pPr eaLnBrk="1" hangingPunct="1">
              <a:spcBef>
                <a:spcPct val="0"/>
              </a:spcBef>
              <a:buFontTx/>
              <a:buNone/>
            </a:pPr>
            <a:endParaRPr lang="de-DE" altLang="de-DE" sz="1800"/>
          </a:p>
          <a:p>
            <a:pPr eaLnBrk="1" hangingPunct="1">
              <a:spcBef>
                <a:spcPct val="0"/>
              </a:spcBef>
              <a:buFontTx/>
              <a:buNone/>
            </a:pPr>
            <a:r>
              <a:rPr lang="de-DE" altLang="de-DE" sz="1800" b="1">
                <a:solidFill>
                  <a:srgbClr val="FF0000"/>
                </a:solidFill>
              </a:rPr>
              <a:t>Meilenstein</a:t>
            </a:r>
            <a:r>
              <a:rPr lang="de-DE" altLang="de-DE" sz="1800" b="1"/>
              <a:t>: </a:t>
            </a:r>
            <a:r>
              <a:rPr lang="de-DE" altLang="de-DE" sz="1800"/>
              <a:t>früher Kilometerstein, </a:t>
            </a:r>
            <a:r>
              <a:rPr lang="de-DE" altLang="de-DE" sz="1800" b="1">
                <a:solidFill>
                  <a:srgbClr val="3366FF"/>
                </a:solidFill>
              </a:rPr>
              <a:t>wichtiger Einschnitt</a:t>
            </a:r>
            <a:r>
              <a:rPr lang="de-DE" altLang="de-DE" sz="1800"/>
              <a:t>, Wendepunkt in einer Entwicklung, z. B: „dieser Vertrag ist ein Meilenstein der Menschheitsgeschichte“</a:t>
            </a:r>
          </a:p>
          <a:p>
            <a:pPr eaLnBrk="1" hangingPunct="1">
              <a:spcBef>
                <a:spcPct val="0"/>
              </a:spcBef>
              <a:buFontTx/>
              <a:buNone/>
            </a:pPr>
            <a:endParaRPr lang="de-DE" altLang="de-DE" sz="1800"/>
          </a:p>
          <a:p>
            <a:pPr eaLnBrk="1" hangingPunct="1">
              <a:spcBef>
                <a:spcPct val="0"/>
              </a:spcBef>
              <a:buFontTx/>
              <a:buNone/>
            </a:pPr>
            <a:r>
              <a:rPr lang="de-DE" altLang="de-DE" sz="1800" b="1">
                <a:solidFill>
                  <a:srgbClr val="FF0000"/>
                </a:solidFill>
              </a:rPr>
              <a:t>Koordination</a:t>
            </a:r>
            <a:r>
              <a:rPr lang="de-DE" altLang="de-DE" sz="1800" b="1"/>
              <a:t>: </a:t>
            </a:r>
            <a:r>
              <a:rPr lang="de-DE" altLang="de-DE" sz="1800"/>
              <a:t>Abläufe, Tätigkeiten so </a:t>
            </a:r>
            <a:r>
              <a:rPr lang="de-DE" altLang="de-DE" sz="1800" b="1">
                <a:solidFill>
                  <a:srgbClr val="3366FF"/>
                </a:solidFill>
              </a:rPr>
              <a:t>ordnen</a:t>
            </a:r>
            <a:r>
              <a:rPr lang="de-DE" altLang="de-DE" sz="1800"/>
              <a:t>, dass </a:t>
            </a:r>
            <a:r>
              <a:rPr lang="de-DE" altLang="de-DE" sz="1800" b="1">
                <a:solidFill>
                  <a:srgbClr val="3366FF"/>
                </a:solidFill>
              </a:rPr>
              <a:t>sie miteinander verträglich</a:t>
            </a:r>
            <a:r>
              <a:rPr lang="de-DE" altLang="de-DE" sz="1800"/>
              <a:t> sind und zu einem </a:t>
            </a:r>
            <a:r>
              <a:rPr lang="de-DE" altLang="de-DE" sz="1800" b="1">
                <a:solidFill>
                  <a:srgbClr val="3366FF"/>
                </a:solidFill>
              </a:rPr>
              <a:t>übergeordneten Ganzen</a:t>
            </a:r>
            <a:r>
              <a:rPr lang="de-DE" altLang="de-DE" sz="1800"/>
              <a:t> zusammengesetzt werden können. </a:t>
            </a:r>
          </a:p>
          <a:p>
            <a:pPr eaLnBrk="1" hangingPunct="1">
              <a:spcBef>
                <a:spcPct val="0"/>
              </a:spcBef>
              <a:buFontTx/>
              <a:buNone/>
            </a:pPr>
            <a:endParaRPr lang="de-DE" altLang="de-DE" sz="1800"/>
          </a:p>
          <a:p>
            <a:pPr eaLnBrk="1" hangingPunct="1">
              <a:spcBef>
                <a:spcPct val="0"/>
              </a:spcBef>
              <a:buFontTx/>
              <a:buNone/>
            </a:pPr>
            <a:r>
              <a:rPr lang="de-DE" altLang="de-DE" sz="1800" b="1">
                <a:solidFill>
                  <a:srgbClr val="FF0000"/>
                </a:solidFill>
              </a:rPr>
              <a:t>Vorgang</a:t>
            </a:r>
            <a:r>
              <a:rPr lang="de-DE" altLang="de-DE" sz="1800" b="1"/>
              <a:t>: </a:t>
            </a:r>
            <a:r>
              <a:rPr lang="de-DE" altLang="de-DE" sz="1800"/>
              <a:t>etwas, was vor sich geht, </a:t>
            </a:r>
            <a:r>
              <a:rPr lang="de-DE" altLang="de-DE" sz="1800" b="1">
                <a:solidFill>
                  <a:srgbClr val="3366FF"/>
                </a:solidFill>
              </a:rPr>
              <a:t>abläuft</a:t>
            </a:r>
            <a:r>
              <a:rPr lang="de-DE" altLang="de-DE" sz="1800"/>
              <a:t>, sich entwickelt, ein komplizierter Vorgang; </a:t>
            </a:r>
            <a:r>
              <a:rPr lang="de-DE" altLang="de-DE" sz="1800" b="1">
                <a:solidFill>
                  <a:srgbClr val="3366FF"/>
                </a:solidFill>
              </a:rPr>
              <a:t>technische Vorgänge</a:t>
            </a:r>
            <a:r>
              <a:rPr lang="de-DE" altLang="de-DE" sz="1800" b="1"/>
              <a:t> (Prozesse, Prozessketten)</a:t>
            </a:r>
          </a:p>
          <a:p>
            <a:pPr eaLnBrk="1" hangingPunct="1">
              <a:spcBef>
                <a:spcPct val="0"/>
              </a:spcBef>
              <a:buFontTx/>
              <a:buNone/>
            </a:pPr>
            <a:endParaRPr lang="de-DE" altLang="de-DE" sz="1800"/>
          </a:p>
          <a:p>
            <a:pPr eaLnBrk="1" hangingPunct="1">
              <a:spcBef>
                <a:spcPct val="0"/>
              </a:spcBef>
              <a:buFontTx/>
              <a:buNone/>
            </a:pPr>
            <a:r>
              <a:rPr lang="de-DE" altLang="de-DE" sz="1800" b="1">
                <a:solidFill>
                  <a:srgbClr val="FF0000"/>
                </a:solidFill>
              </a:rPr>
              <a:t>Folge</a:t>
            </a:r>
            <a:r>
              <a:rPr lang="de-DE" altLang="de-DE" sz="1800" b="1"/>
              <a:t>: </a:t>
            </a:r>
            <a:r>
              <a:rPr lang="de-DE" altLang="de-DE" sz="1800"/>
              <a:t>etwas, was aus einem bestimmten Handeln, Geschehen folgt; Auswirkung eines bestimmten Handelns, Geschehens; das Aufeinanderfolgen von etwas, </a:t>
            </a:r>
            <a:r>
              <a:rPr lang="de-DE" altLang="de-DE" sz="1800" b="1">
                <a:solidFill>
                  <a:srgbClr val="3366FF"/>
                </a:solidFill>
              </a:rPr>
              <a:t>Reihe von zeitlich aufeinander folgenden Dingen </a:t>
            </a:r>
          </a:p>
        </p:txBody>
      </p:sp>
      <p:sp>
        <p:nvSpPr>
          <p:cNvPr id="9220" name="Textfeld 7">
            <a:extLst>
              <a:ext uri="{FF2B5EF4-FFF2-40B4-BE49-F238E27FC236}">
                <a16:creationId xmlns:a16="http://schemas.microsoft.com/office/drawing/2014/main" id="{8669794E-B8E0-AD2A-6C8A-0F8B80BE9455}"/>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9221" name="Foliennummernplatzhalter 2">
            <a:extLst>
              <a:ext uri="{FF2B5EF4-FFF2-40B4-BE49-F238E27FC236}">
                <a16:creationId xmlns:a16="http://schemas.microsoft.com/office/drawing/2014/main" id="{3617A94B-5D09-CFA5-A4E9-236607B950F5}"/>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B5458FF-BCA6-4D98-84E7-0E65B906D577}" type="slidenum">
              <a:rPr lang="de-DE" altLang="de-DE" sz="1200"/>
              <a:pPr eaLnBrk="1" hangingPunct="1">
                <a:spcBef>
                  <a:spcPct val="0"/>
                </a:spcBef>
                <a:buFontTx/>
                <a:buNone/>
              </a:pPr>
              <a:t>8</a:t>
            </a:fld>
            <a:endParaRPr lang="de-DE" altLang="de-DE"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F126A39-4C64-CC84-6B87-B73CBC440B88}"/>
              </a:ext>
            </a:extLst>
          </p:cNvPr>
          <p:cNvSpPr>
            <a:spLocks noGrp="1" noChangeArrowheads="1"/>
          </p:cNvSpPr>
          <p:nvPr>
            <p:ph type="subTitle" idx="1"/>
          </p:nvPr>
        </p:nvSpPr>
        <p:spPr>
          <a:xfrm>
            <a:off x="0" y="0"/>
            <a:ext cx="9144000" cy="669925"/>
          </a:xfrm>
        </p:spPr>
        <p:txBody>
          <a:bodyPr/>
          <a:lstStyle/>
          <a:p>
            <a:pPr algn="l" eaLnBrk="1" hangingPunct="1"/>
            <a:r>
              <a:rPr lang="de-DE" altLang="de-DE" sz="2400" b="1" i="1"/>
              <a:t>Termine im Wechselspiel Projektsteuerung - Objektplaner</a:t>
            </a:r>
            <a:endParaRPr lang="de-DE" altLang="de-DE" sz="2400" i="1"/>
          </a:p>
        </p:txBody>
      </p:sp>
      <p:sp>
        <p:nvSpPr>
          <p:cNvPr id="10243" name="Textfeld 7">
            <a:extLst>
              <a:ext uri="{FF2B5EF4-FFF2-40B4-BE49-F238E27FC236}">
                <a16:creationId xmlns:a16="http://schemas.microsoft.com/office/drawing/2014/main" id="{3851600B-C518-B44F-8B66-C426BB8400DA}"/>
              </a:ext>
            </a:extLst>
          </p:cNvPr>
          <p:cNvSpPr txBox="1">
            <a:spLocks noChangeArrowheads="1"/>
          </p:cNvSpPr>
          <p:nvPr/>
        </p:nvSpPr>
        <p:spPr bwMode="auto">
          <a:xfrm>
            <a:off x="0" y="6581775"/>
            <a:ext cx="282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Walter Volkmann - Terminmanagement</a:t>
            </a:r>
          </a:p>
        </p:txBody>
      </p:sp>
      <p:sp>
        <p:nvSpPr>
          <p:cNvPr id="10244" name="Foliennummernplatzhalter 2">
            <a:extLst>
              <a:ext uri="{FF2B5EF4-FFF2-40B4-BE49-F238E27FC236}">
                <a16:creationId xmlns:a16="http://schemas.microsoft.com/office/drawing/2014/main" id="{33EA0ECE-4399-3351-B81A-BA3D65160DBF}"/>
              </a:ext>
            </a:extLst>
          </p:cNvPr>
          <p:cNvSpPr>
            <a:spLocks noGrp="1"/>
          </p:cNvSpPr>
          <p:nvPr>
            <p:ph type="sldNum" sz="quarter" idx="12"/>
          </p:nvPr>
        </p:nvSpPr>
        <p:spPr>
          <a:xfrm>
            <a:off x="8629650" y="6581775"/>
            <a:ext cx="514350" cy="266700"/>
          </a:xfrm>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09A7B21-95C5-48B6-88CC-C345DFA2C758}" type="slidenum">
              <a:rPr lang="de-DE" altLang="de-DE" sz="1200"/>
              <a:pPr eaLnBrk="1" hangingPunct="1">
                <a:spcBef>
                  <a:spcPct val="0"/>
                </a:spcBef>
                <a:buFontTx/>
                <a:buNone/>
              </a:pPr>
              <a:t>9</a:t>
            </a:fld>
            <a:endParaRPr lang="de-DE" altLang="de-DE" sz="1200"/>
          </a:p>
        </p:txBody>
      </p:sp>
      <p:pic>
        <p:nvPicPr>
          <p:cNvPr id="10245" name="Picture 2">
            <a:extLst>
              <a:ext uri="{FF2B5EF4-FFF2-40B4-BE49-F238E27FC236}">
                <a16:creationId xmlns:a16="http://schemas.microsoft.com/office/drawing/2014/main" id="{984134CB-143F-4551-0FEC-9D7A2533F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125538"/>
            <a:ext cx="8807450"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0</TotalTime>
  <Words>2457</Words>
  <Application>Microsoft Office PowerPoint</Application>
  <PresentationFormat>Bildschirmpräsentation (4:3)</PresentationFormat>
  <Paragraphs>442</Paragraphs>
  <Slides>61</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61</vt:i4>
      </vt:variant>
    </vt:vector>
  </HeadingPairs>
  <TitlesOfParts>
    <vt:vector size="67" baseType="lpstr">
      <vt:lpstr>Arial</vt:lpstr>
      <vt:lpstr>Arial Narrow</vt:lpstr>
      <vt:lpstr>Calibri</vt:lpstr>
      <vt:lpstr>Times New Roman</vt:lpstr>
      <vt:lpstr>Standarddesign</vt:lpstr>
      <vt:lpstr>Visio</vt:lpstr>
      <vt:lpstr>Terminplanung – oder besser Terminmanagement und  Koordination der Projektabläufe </vt:lpstr>
      <vt:lpstr>Die HOAI:2013 fordert für Architekten in den einzelnen Leistungsphasen: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Terminplanung intern und extern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12345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Terminplanung –  Koordination der Projektabläufe</dc:title>
  <dc:creator>WV</dc:creator>
  <cp:lastModifiedBy>Walter Volkmann</cp:lastModifiedBy>
  <cp:revision>35</cp:revision>
  <dcterms:created xsi:type="dcterms:W3CDTF">2014-09-24T15:14:38Z</dcterms:created>
  <dcterms:modified xsi:type="dcterms:W3CDTF">2026-02-15T19:06:28Z</dcterms:modified>
</cp:coreProperties>
</file>