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82" r:id="rId2"/>
    <p:sldId id="285" r:id="rId3"/>
    <p:sldId id="256" r:id="rId4"/>
    <p:sldId id="259" r:id="rId5"/>
    <p:sldId id="287" r:id="rId6"/>
    <p:sldId id="283" r:id="rId7"/>
    <p:sldId id="286" r:id="rId8"/>
    <p:sldId id="261" r:id="rId9"/>
    <p:sldId id="292" r:id="rId10"/>
    <p:sldId id="288" r:id="rId11"/>
    <p:sldId id="313" r:id="rId12"/>
    <p:sldId id="316" r:id="rId13"/>
    <p:sldId id="293" r:id="rId14"/>
    <p:sldId id="317" r:id="rId15"/>
    <p:sldId id="290" r:id="rId16"/>
    <p:sldId id="289" r:id="rId17"/>
    <p:sldId id="291" r:id="rId18"/>
    <p:sldId id="311" r:id="rId19"/>
    <p:sldId id="299" r:id="rId20"/>
    <p:sldId id="279" r:id="rId21"/>
    <p:sldId id="296" r:id="rId22"/>
    <p:sldId id="297" r:id="rId23"/>
    <p:sldId id="309" r:id="rId24"/>
    <p:sldId id="298" r:id="rId25"/>
    <p:sldId id="300" r:id="rId26"/>
    <p:sldId id="310" r:id="rId27"/>
    <p:sldId id="301" r:id="rId28"/>
    <p:sldId id="302" r:id="rId29"/>
    <p:sldId id="312" r:id="rId30"/>
    <p:sldId id="303" r:id="rId31"/>
    <p:sldId id="304" r:id="rId32"/>
    <p:sldId id="305" r:id="rId33"/>
    <p:sldId id="306" r:id="rId34"/>
    <p:sldId id="307" r:id="rId35"/>
    <p:sldId id="308" r:id="rId36"/>
    <p:sldId id="315" r:id="rId37"/>
    <p:sldId id="319" r:id="rId38"/>
    <p:sldId id="318" r:id="rId39"/>
  </p:sldIdLst>
  <p:sldSz cx="9180513" cy="6858000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3300"/>
    <a:srgbClr val="F4FAA4"/>
    <a:srgbClr val="008000"/>
    <a:srgbClr val="003399"/>
    <a:srgbClr val="0000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9" autoAdjust="0"/>
    <p:restoredTop sz="94680" autoAdjust="0"/>
  </p:normalViewPr>
  <p:slideViewPr>
    <p:cSldViewPr>
      <p:cViewPr varScale="1">
        <p:scale>
          <a:sx n="105" d="100"/>
          <a:sy n="105" d="100"/>
        </p:scale>
        <p:origin x="1782" y="96"/>
      </p:cViewPr>
      <p:guideLst>
        <p:guide orient="horz" pos="2160"/>
        <p:guide pos="28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AF7D231-BBB7-4B5B-BD41-80A6B0BEC92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8F2556EE-AB3A-4B4E-AE1D-E899694F84C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34F255AE-E62E-8980-0F77-E01762116DE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5800"/>
            <a:ext cx="458787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4C49BA10-8D13-4A09-B1A4-534002D654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Textmasterformate durch Klicken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14DA19B1-1434-43B6-86A9-E7C65EFF35B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8F55169B-7E29-4C4A-B7B1-B3F7C6604F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163C4E4-41A9-4A30-A932-A080C9DBA5A0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FFED9CE3-DD56-6100-ADEB-EDE90AB900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A5A70E-9642-492A-BB3C-8324F72866B8}" type="slidenum">
              <a:rPr lang="de-DE" altLang="de-DE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6066599C-361D-A37B-F95A-A0D29F3DB3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3A374DB6-7DDB-B42A-5533-3AF81F54E6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F0F86892-3C9C-92F1-5DC3-3941EB6706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1F60D7-38C0-4AA1-9AAF-CBC175E1360B}" type="slidenum">
              <a:rPr lang="de-DE" altLang="de-DE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BA2F6910-D48A-62BD-7E61-CB4A9427B8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1447717E-572F-3C49-97B4-5E005CEE4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07E2B987-381E-A6EC-ABB3-D89C7704AA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1D42FA-35D7-404D-AB5E-5339EFB1BA1A}" type="slidenum">
              <a:rPr lang="de-DE" altLang="de-DE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D256485C-E662-15CF-9CDC-1D0A0A39CD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B5198F4B-5210-9230-2365-83479737D6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7610E2EB-DCB0-D92A-A82D-F906D8BE80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80726F-57EF-40A2-978E-370C64C456B8}" type="slidenum">
              <a:rPr lang="de-DE" altLang="de-DE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7D916793-8A1B-C72D-128B-D788E057E8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82FF2F70-5D47-2D77-DA43-FC1E37789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F9094275-77C7-78F6-7D49-3C54A94AC6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2EAF7F-22D2-43FE-A9DA-A384254AB8B2}" type="slidenum">
              <a:rPr lang="de-DE" altLang="de-DE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BE2641DB-4EEF-0CB3-A95E-9A03ABE210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9937EC31-50A4-906C-FC30-22767D9F1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330C98B9-DEDE-4604-EA7A-EF2549C8DB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98A8C3-6ED9-4312-80C5-7A795E9F0EE4}" type="slidenum">
              <a:rPr lang="de-DE" altLang="de-DE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B96AB390-971B-924E-18CA-33CD15C330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849945D7-843B-0CC1-6A21-866C580327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B86D420A-85F0-D68C-A2AE-A0552EE34A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FB71DF-6608-4D24-905B-DA6965DDF9D6}" type="slidenum">
              <a:rPr lang="de-DE" altLang="de-DE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76E1D6D6-719B-2DDD-671D-A6123BBED5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60FEC309-D86B-1C8A-D53F-E7E74A4ACD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862AB2D8-0979-4FB9-3A2B-BEDDEB4762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DAB2CD-31F7-4460-8E66-53A83886637F}" type="slidenum">
              <a:rPr lang="de-DE" altLang="de-DE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949DF5DC-4803-9C5D-FA27-E30BA290D6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85ACE96F-9ADD-ABAC-F72A-0AF62E2A5A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BDA3321D-B61E-9188-0388-D0DF6D4CBE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0C14A3-2BF3-417C-8389-D73022287351}" type="slidenum">
              <a:rPr lang="de-DE" altLang="de-DE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75F90239-6632-F0CD-C303-12EB9B3248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1A32AE5D-410B-1921-FDB0-133A48D4A9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DD712703-1CCA-38B7-EA4E-27AAB341B2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C6B925-7ACE-40BB-B7FB-E351189DCA1D}" type="slidenum">
              <a:rPr lang="de-DE" altLang="de-DE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7519F22B-EA68-C0C9-6C25-12B0F184F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9CD31976-ED5A-730F-873F-9DF4838607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CBD24EC2-0DDC-5E92-B8BD-9F759AE064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C33E8B-02FB-4683-880B-58D26BCBAD2B}" type="slidenum">
              <a:rPr lang="de-DE" altLang="de-DE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5EDCF4F6-A1CD-1AF0-751F-1362CC7D92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FBC567A3-992C-058B-8DE2-9AF40CFB14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C7FCBB0-693A-0E6E-B3CE-6F32289EA5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6641CA1-4CBC-4386-A627-C9323C1B72F7}" type="slidenum">
              <a:rPr lang="de-DE" altLang="de-DE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F3C435F-2661-233E-6887-986AA98CD1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4A8ECA4-6613-F20F-3F8F-297B337882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994A6BE0-658A-5442-CF34-87EC0E4655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C27559-92EE-4DD0-ABEC-780744A34460}" type="slidenum">
              <a:rPr lang="de-DE" altLang="de-DE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53C75039-E926-FB88-969F-696C79BFB5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1DC3BD1F-F857-814D-1417-A0CE6CF683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D557B80C-C2BD-7FB8-2618-BCDD66DB06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322523-2702-4A1F-AEEC-A31E82C576F0}" type="slidenum">
              <a:rPr lang="de-DE" altLang="de-DE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26056D2A-59F1-3768-A297-9D638AB1A3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0AA5DD8A-6DD4-DD10-83F4-B7D3AA667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A0A989FF-614B-5EE3-CCD3-4B2CA5B645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BA5DFF-3883-41DD-8F30-60BF865BFC00}" type="slidenum">
              <a:rPr lang="de-DE" altLang="de-DE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FC2C7518-D587-6FA7-9DF8-E0754C0AB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CC691C1D-02FC-C5A5-404E-CF2757B95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DE6B26E1-4098-050E-E007-B6387BACD2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22A564-DD39-4707-BB57-835A7CD867D5}" type="slidenum">
              <a:rPr lang="de-DE" altLang="de-DE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C39F93CE-44F2-40ED-76FB-F713CC1A98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4925F6C6-8251-6F5F-DC4C-F7F8BD2F8D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A80CD0F2-DD1B-0D87-7894-1580205C82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B4723C-1903-484A-8765-1F60295401CA}" type="slidenum">
              <a:rPr lang="de-DE" altLang="de-DE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9940D327-0EA6-9D0D-5E0E-0C1F617847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508085FD-F001-2238-F982-CEA7E2EB5C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FE7FF071-2BCD-5CDF-D12E-F91C08A1B2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E88589-C150-44E0-B4E0-71D45D5B8063}" type="slidenum">
              <a:rPr lang="de-DE" altLang="de-DE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6F0BADDD-4A38-AFD3-61E5-C2D649FE0B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C3E4FB66-E188-7381-92B1-97017569D0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021B2BF1-F5FB-3692-1BD6-56D1E20F2A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DD19BA-F08D-4A96-92A6-2B788E530503}" type="slidenum">
              <a:rPr lang="de-DE" altLang="de-DE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B4E780C4-EF32-9D93-9E47-B9649282DC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3557DEB4-83E0-D331-EBAF-69965CBD7C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2E7AB375-FCB7-8917-9888-B065AC5604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D04455-0C90-4EA9-829F-1B2F3B8D0759}" type="slidenum">
              <a:rPr lang="de-DE" altLang="de-DE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2B3679C6-FF65-EF18-BAB4-C5091D63CE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7D05C9B2-71B8-DB36-EDF8-320A743EC7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25BE28A5-B7D1-85C4-BF3E-A57E1ECC39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52ED0E-7437-421E-8324-1167C2BC3F33}" type="slidenum">
              <a:rPr lang="de-DE" altLang="de-DE"/>
              <a:pPr>
                <a:spcBef>
                  <a:spcPct val="0"/>
                </a:spcBef>
              </a:pPr>
              <a:t>28</a:t>
            </a:fld>
            <a:endParaRPr lang="de-DE" altLang="de-DE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B877AF1B-3B20-F60E-19AF-54D5389A0A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91701958-747F-21CF-7812-D90021081D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147B521E-BE09-0332-4A7A-D1D5F37629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6B78EE-828D-46D5-9CEB-64A29A88D1CE}" type="slidenum">
              <a:rPr lang="de-DE" altLang="de-DE"/>
              <a:pPr>
                <a:spcBef>
                  <a:spcPct val="0"/>
                </a:spcBef>
              </a:pPr>
              <a:t>29</a:t>
            </a:fld>
            <a:endParaRPr lang="de-DE" altLang="de-DE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44031F26-46EA-2F60-5673-4D69F4C78A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49F5428B-7793-70FB-7CE9-CEFCA3496C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9E2D4112-BC6A-EFE0-16E7-C7702E0426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CAC86B-200C-4C60-89D1-03B6F05B6CCD}" type="slidenum">
              <a:rPr lang="de-DE" altLang="de-DE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D8C02D4F-D355-D3F4-7ACD-2D1DD023E6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2092AF7E-3911-2523-CBC3-5C3F700755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EA36CD92-2B44-BC9C-860C-CB681711FE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D48421-03B5-4949-8EF9-FEA9B1CB2045}" type="slidenum">
              <a:rPr lang="de-DE" altLang="de-DE"/>
              <a:pPr>
                <a:spcBef>
                  <a:spcPct val="0"/>
                </a:spcBef>
              </a:pPr>
              <a:t>30</a:t>
            </a:fld>
            <a:endParaRPr lang="de-DE" altLang="de-DE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CD917F9B-3374-A297-B022-60B6D6C6CB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ED9FF99E-BB91-1793-4027-C0BF87FC6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1CE4BE1F-3F5F-F2F2-4CF2-61BA4AAD59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A430F4-A6EA-43C4-BA60-D953DEC93408}" type="slidenum">
              <a:rPr lang="de-DE" altLang="de-DE"/>
              <a:pPr>
                <a:spcBef>
                  <a:spcPct val="0"/>
                </a:spcBef>
              </a:pPr>
              <a:t>31</a:t>
            </a:fld>
            <a:endParaRPr lang="de-DE" altLang="de-DE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2D258D1A-5EAF-F07D-D271-A3A488CEED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3F20C5BC-C0DA-76E4-09A4-7E5BDAB216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D7D344A4-69F2-C297-AD44-D6FBDF78D2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8F8D43-D565-4DF7-B7D8-E7A4D544FBDE}" type="slidenum">
              <a:rPr lang="de-DE" altLang="de-DE"/>
              <a:pPr>
                <a:spcBef>
                  <a:spcPct val="0"/>
                </a:spcBef>
              </a:pPr>
              <a:t>32</a:t>
            </a:fld>
            <a:endParaRPr lang="de-DE" altLang="de-DE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A45607C1-2AA9-D672-C80F-85CC6EB049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582850DC-631B-B9F3-0279-BEF7044C46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D2D352CA-43A5-35DE-78AE-7CB77C5CC8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5FA156-BC3C-49D5-997F-21E9A715EE44}" type="slidenum">
              <a:rPr lang="de-DE" altLang="de-DE"/>
              <a:pPr>
                <a:spcBef>
                  <a:spcPct val="0"/>
                </a:spcBef>
              </a:pPr>
              <a:t>33</a:t>
            </a:fld>
            <a:endParaRPr lang="de-DE" altLang="de-DE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23EF5F46-D92C-153A-36EA-2E74AD7E7B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AC8E2F27-C0DF-70BF-3911-3EE974A60F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B3194201-BBF6-4A2F-367C-B38768E904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2ECF29-3E0F-46B7-BECE-426A9A71137F}" type="slidenum">
              <a:rPr lang="de-DE" altLang="de-DE"/>
              <a:pPr>
                <a:spcBef>
                  <a:spcPct val="0"/>
                </a:spcBef>
              </a:pPr>
              <a:t>34</a:t>
            </a:fld>
            <a:endParaRPr lang="de-DE" altLang="de-DE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02ACBE84-C8B2-1B5B-0199-705E69B47D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FD93AAAA-D6D8-8656-7ADD-ECA3269729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98253B01-D08B-11F3-373A-9DC2CF06AA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D81E69-A14D-4AE8-909E-9C5EB413A7D4}" type="slidenum">
              <a:rPr lang="de-DE" altLang="de-DE"/>
              <a:pPr>
                <a:spcBef>
                  <a:spcPct val="0"/>
                </a:spcBef>
              </a:pPr>
              <a:t>35</a:t>
            </a:fld>
            <a:endParaRPr lang="de-DE" altLang="de-DE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91B4FCBC-34C5-BB6B-F049-0AA2D628AE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FA42D04E-F143-2F91-1A4C-873878BC60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34292209-3F05-547F-2DDF-95BEE67B96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A5F27F-80D8-4F65-B858-91B1751B9AC7}" type="slidenum">
              <a:rPr lang="de-DE" altLang="de-DE"/>
              <a:pPr>
                <a:spcBef>
                  <a:spcPct val="0"/>
                </a:spcBef>
              </a:pPr>
              <a:t>36</a:t>
            </a:fld>
            <a:endParaRPr lang="de-DE" altLang="de-DE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8665A852-AC46-CDF4-0674-45CD4BD3F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D86CC8ED-A072-981A-F536-4E8573206A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E15917E3-9905-69C1-EE5A-261F61D891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44E29E-70B1-46CF-9DA3-85CD29DAB26A}" type="slidenum">
              <a:rPr lang="de-DE" altLang="de-DE"/>
              <a:pPr>
                <a:spcBef>
                  <a:spcPct val="0"/>
                </a:spcBef>
              </a:pPr>
              <a:t>37</a:t>
            </a:fld>
            <a:endParaRPr lang="de-DE" altLang="de-DE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0F614734-16F4-4B13-33CA-BCDC48C43B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566135C7-B3A4-92B1-0E60-E18077308F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6474B431-3BFF-4782-8CD6-C5673EC377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79E79C-7A17-4055-B3C3-A30346CA0C65}" type="slidenum">
              <a:rPr lang="de-DE" altLang="de-DE"/>
              <a:pPr>
                <a:spcBef>
                  <a:spcPct val="0"/>
                </a:spcBef>
              </a:pPr>
              <a:t>38</a:t>
            </a:fld>
            <a:endParaRPr lang="de-DE" altLang="de-DE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9F45F1C3-ED51-9001-411E-267B5365B6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2A68034C-13B4-6E06-A2C9-522EF66FE0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9E3C3E2B-0107-C1BF-B287-3128C8C652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0AACC8-378F-4161-9420-66186DC35D9B}" type="slidenum">
              <a:rPr lang="de-DE" altLang="de-DE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652A1D5F-CC90-C5CD-30CD-ECCF6135FB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692B80E8-7381-1A4F-5B7F-C676315A85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E631AF35-AAE7-F1D0-F46C-ED66070293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EB6118-054B-49B3-AF81-4A9553DE325C}" type="slidenum">
              <a:rPr lang="de-DE" altLang="de-DE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2E8C2E74-AEF3-996C-0A58-7F56EEFA1B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9BB6D9E6-0998-7427-6E5B-3F27F8E5B6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457C510A-1CF1-545B-05CC-2E046D81D0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DCD2DD-F5B6-48BB-9B48-2ED0026E139C}" type="slidenum">
              <a:rPr lang="de-DE" altLang="de-DE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3DE0BB6C-EFDA-1B03-3D8C-D5BB243051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15E29167-CC63-A205-83F9-8DD6831002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2567911F-493A-E60F-70FC-CE86E60941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F9032A-7FBE-4568-A93E-CDCB08E9DCC6}" type="slidenum">
              <a:rPr lang="de-DE" altLang="de-DE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EDEFFD2E-1387-BBC7-677D-640593BD77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F77C17D9-8ACC-519F-9D96-F5D426D866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48209931-D808-D460-4DD9-3A4B997774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28F4E3-14A3-487C-818C-F10B7DF6E6E6}" type="slidenum">
              <a:rPr lang="de-DE" altLang="de-DE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6C0D7CF5-FAAC-FD77-D77D-EBFEE3BDA6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8B1622A2-8FEA-E389-A6A1-5365EC274C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3E6DEFC-7A16-97E4-E9E2-70F186EAE2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BC9DEC-BF27-4037-AB61-CC5BFA1AD086}" type="slidenum">
              <a:rPr lang="de-DE" altLang="de-DE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4140115D-B978-E5E0-2AF1-61965CEC5F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DACF952D-4B52-E0E1-84F8-1330F7BAD4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8975" y="2130425"/>
            <a:ext cx="7802563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6363" y="3886200"/>
            <a:ext cx="64277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2A17BE-4B0B-8AA1-3F1D-5F6D5AFCD7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D2DD65-7EAF-089A-2A24-FB79C410E8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CE950A-502E-181F-1595-7760C4A253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1ED7AA-9BC9-460C-972A-9E6977C68EA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3652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4183C1-86FB-09C8-4445-E6752B7905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C3B856-3CD7-38A0-B444-4887F26282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8A069B-DCCF-88CA-6CDF-5B52E2B69E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B0ECD4-A23D-4C6A-B1C8-1AF9E3C6577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01436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6388" y="274638"/>
            <a:ext cx="2065337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452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7731B7-B87D-6E6E-3EAE-DD0A7D9ED2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D87458-1B69-1367-5AFF-9DEFFE506C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9670DE-1B8B-64C7-6C40-92C6A25C9A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5896F5-D238-4CF5-9125-64E12FF48CB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83826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8788" y="274638"/>
            <a:ext cx="8262937" cy="58515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33B0489-528B-792C-1F53-22E526E266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EA4DDFC-DF07-9463-58B6-1581ECBA73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7841E7-AF2D-E57D-C965-EC37556DB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1007FB-1505-447C-A8A8-BF4A87029EE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23749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326FD8-616D-9D7D-B988-FE0AE35643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30ECC4-1D81-277C-490E-E20537A08E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9EAA3D-A05E-710C-8D0A-2D16591CC2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27756-9126-4081-A60E-CD4086CB3A9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62909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5488" y="4406900"/>
            <a:ext cx="7802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5488" y="2906713"/>
            <a:ext cx="7802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E9A339-7FCA-399A-CEE3-6743E1EEF9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055B00-0BA8-BD5F-6C5C-99ABC74387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D9B33D-951A-6724-E404-E6E21B8F03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ED9044-5340-4096-8577-9945D910093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20563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8788" y="1600200"/>
            <a:ext cx="40544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600200"/>
            <a:ext cx="40560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AC4FD9-F141-CD0D-57E2-876A34D958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B87E62-77D6-E1C8-814B-24CF30E88E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91D04-1CD1-3669-D8AA-0F8392340F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58FBDD-93B1-432A-A7B6-3E543AEF3CA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99942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8788" y="1535113"/>
            <a:ext cx="40560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8788" y="2174875"/>
            <a:ext cx="40560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64075" y="1535113"/>
            <a:ext cx="40576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64075" y="2174875"/>
            <a:ext cx="40576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A3F1047-22DB-67FF-99A9-0D1832A103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00F1834-977A-2935-D857-BCE1C9D668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B84816D-07EA-2248-616A-E48797FFAF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9F5884-8B02-460C-932A-1535C6218EA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51475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1E3E609-69CD-CD0C-A275-AB32A1EECA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0DAD02E-98E7-5B36-0BB3-B2E7C275BE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F2402F3-9785-E9E6-34B5-A4187EFEB4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93D23-952A-47A6-A3E1-99D19EE248A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31528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E96355B-BCFC-0F6A-B98A-44EC9C1E43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2FD272D-EC7C-CF45-2E20-0DE357FC10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3C6B310-8FB7-EF39-F550-D9A338573B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83A8BF-28F2-4C6E-ABB1-F47B04CB86C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54623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8788" y="273050"/>
            <a:ext cx="302101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89338" y="273050"/>
            <a:ext cx="513238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8788" y="1435100"/>
            <a:ext cx="30210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55ECE3-AED6-8066-8711-841004ED4C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364A62-B02F-FDB6-C323-749E15702E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C93EBE-43CA-E353-1701-36B7455988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E6739D-1B0F-45F2-AE15-08788D5C9AE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70044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225" y="4800600"/>
            <a:ext cx="550703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800225" y="612775"/>
            <a:ext cx="550703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00225" y="5367338"/>
            <a:ext cx="55070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5D50BE-594F-C0A7-980C-B3BBF5B1B9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72F2AA-FDA4-B3B9-D2E6-4901DEB019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2F2713-5BCF-D539-557B-3C51C26A58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985984-4278-4926-9707-8EF2C8D6D6F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44699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91736F0-2C62-1A2E-07E3-F52D1D7F49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629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C692ACE-4526-8743-2926-F654CE0E15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600200"/>
            <a:ext cx="82629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FDBCA84-5EF1-47DC-8381-41395765A71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8788" y="6245225"/>
            <a:ext cx="21431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2017C1A-D10C-4779-91DE-1C0A43EE267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6900" y="6245225"/>
            <a:ext cx="29067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18A1EAD-81C4-4B07-AF06-2C6B34B8942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78600" y="6245225"/>
            <a:ext cx="21431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DE4DA11-7731-48CC-A9F2-3CBC5B02F9E4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iki/Projektmanagementmethode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de.wikipedia.org/wiki/Eliyahu_M._Goldratt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77FE8DF-D571-4FA5-0C31-2E1646A9CA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73788" y="0"/>
            <a:ext cx="3006725" cy="333375"/>
          </a:xfrm>
          <a:noFill/>
        </p:spPr>
        <p:txBody>
          <a:bodyPr/>
          <a:lstStyle/>
          <a:p>
            <a:pPr algn="r" eaLnBrk="1" hangingPunct="1"/>
            <a:r>
              <a:rPr lang="de-DE" altLang="de-DE" sz="1200"/>
              <a:t>Walter Volkmann – Risikomanagement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D0D969E-9CE2-725B-23F9-734F0D53F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980EDF29-896F-2B37-CAA7-371178FE7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2149475"/>
            <a:ext cx="8713788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6000" b="1" i="1">
                <a:solidFill>
                  <a:srgbClr val="CC0000"/>
                </a:solidFill>
              </a:rPr>
              <a:t>Risikomanagement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6000" b="1" i="1">
              <a:solidFill>
                <a:srgbClr val="CC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b="1" i="1">
                <a:solidFill>
                  <a:srgbClr val="CC0000"/>
                </a:solidFill>
              </a:rPr>
              <a:t>Risiken in Projekten sind etwas Normales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544102A-4BC9-55E5-1FDB-DB5DC074E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868A308-A806-6D75-A848-E2F45A528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1341438"/>
            <a:ext cx="6335713" cy="408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i="1">
                <a:solidFill>
                  <a:schemeClr val="accent2"/>
                </a:solidFill>
              </a:rPr>
              <a:t>Abschlussbericht zum Forschungsprojekt: „Lebenszyklusorientiertes Risikomanagement für PPP-Projekte im öffentlichen Hochbau“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Teil I: Analyse des Risikomanagements in PPP-Projekten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Teil II: Methoden des Risikomanagements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Teil III: Integriertes Risikomanagement-Prozessmodell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Teil IV: Integriertes Risikomanagementsystem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Endbericht: Oktober 2010 von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Prof. Dr-Ing. DipI.-Wirtsch.-lng. Hans Wilhelm AIfen et al.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i="1">
                <a:solidFill>
                  <a:schemeClr val="accent2"/>
                </a:solidFill>
              </a:rPr>
              <a:t>„Risikomanagement als Teilleistung der Projektsteuerung in allen Projektphasen“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Herbsttagung des DVP 2013 in München von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Dr. Ing. Thomas Höcker </a:t>
            </a:r>
          </a:p>
        </p:txBody>
      </p:sp>
      <p:pic>
        <p:nvPicPr>
          <p:cNvPr id="21508" name="Picture 5" descr="Formeln">
            <a:extLst>
              <a:ext uri="{FF2B5EF4-FFF2-40B4-BE49-F238E27FC236}">
                <a16:creationId xmlns:a16="http://schemas.microsoft.com/office/drawing/2014/main" id="{D5132D1D-291B-B00B-7445-304F5C315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12" y="1052513"/>
            <a:ext cx="24479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7">
            <a:extLst>
              <a:ext uri="{FF2B5EF4-FFF2-40B4-BE49-F238E27FC236}">
                <a16:creationId xmlns:a16="http://schemas.microsoft.com/office/drawing/2014/main" id="{9CE5B377-A51A-E9B7-A2A9-2B22C8C1E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692150"/>
            <a:ext cx="8910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FF3300"/>
                </a:solidFill>
              </a:rPr>
              <a:t>Zu 1. Wissenschaftlich methodisch</a:t>
            </a:r>
            <a:r>
              <a:rPr lang="de-DE" altLang="de-DE" sz="1800"/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AD8986F-3A7D-C8BA-DB78-7B8756FCF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715854E4-F977-B217-5829-7BDD83100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527D2B08-61BF-6468-B747-E7FDD0F4D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7258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</a:rPr>
              <a:t>Zu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</a:rPr>
              <a:t>Risikoidentifizierung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Ursache-Wirkungs-Matrix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(Beispiel)</a:t>
            </a:r>
          </a:p>
        </p:txBody>
      </p:sp>
      <p:pic>
        <p:nvPicPr>
          <p:cNvPr id="23557" name="Picture 6" descr="Ursache-Wirkung">
            <a:extLst>
              <a:ext uri="{FF2B5EF4-FFF2-40B4-BE49-F238E27FC236}">
                <a16:creationId xmlns:a16="http://schemas.microsoft.com/office/drawing/2014/main" id="{9DF55E26-8747-6FD6-7171-E25D171D5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8" y="188913"/>
            <a:ext cx="4992687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7">
            <a:extLst>
              <a:ext uri="{FF2B5EF4-FFF2-40B4-BE49-F238E27FC236}">
                <a16:creationId xmlns:a16="http://schemas.microsoft.com/office/drawing/2014/main" id="{D75DEDF5-BF5C-6E93-2862-C96703A58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2636838"/>
            <a:ext cx="3671887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177800" indent="-177800"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1800"/>
              <a:t>Bedarfsrisiken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1800"/>
              <a:t>Baugrundrisiken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1800"/>
              <a:t>Bausubstanzrisiken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1800"/>
              <a:t>Planungsrisiken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1800"/>
              <a:t>Technische Ausführungsrisiken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1800"/>
              <a:t>Vertragsrisiken </a:t>
            </a:r>
          </a:p>
        </p:txBody>
      </p:sp>
      <p:sp>
        <p:nvSpPr>
          <p:cNvPr id="23559" name="Rectangle 8">
            <a:extLst>
              <a:ext uri="{FF2B5EF4-FFF2-40B4-BE49-F238E27FC236}">
                <a16:creationId xmlns:a16="http://schemas.microsoft.com/office/drawing/2014/main" id="{CCBA7EF8-5A77-70E3-166C-8C9BFC414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1628775"/>
            <a:ext cx="36718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Von den insgesamt 27 genannten Risikoarten sind technische Risiken: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D506E49-BD4F-64CB-BDD8-C7506C577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45E419F3-CA71-E35E-E57C-61C9C48D1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F7C09BF7-A033-CFDF-2CD3-C08710CF9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2226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</a:rPr>
              <a:t>Zu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Zuordnung der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Risikobewertungs-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verfahren</a:t>
            </a:r>
          </a:p>
        </p:txBody>
      </p:sp>
      <p:pic>
        <p:nvPicPr>
          <p:cNvPr id="25605" name="Picture 6">
            <a:extLst>
              <a:ext uri="{FF2B5EF4-FFF2-40B4-BE49-F238E27FC236}">
                <a16:creationId xmlns:a16="http://schemas.microsoft.com/office/drawing/2014/main" id="{C5A32482-CB29-A661-AE24-D0E28FA7D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0"/>
            <a:ext cx="6611938" cy="666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1C0351E-B826-AF93-B87A-695B8CF8F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CFA6F0B1-2DAB-9F45-0EBD-ACF9043B0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163"/>
            <a:ext cx="8910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</a:rPr>
              <a:t>Zu 1. Deterministische Auffassung von Risikomanagement</a:t>
            </a:r>
          </a:p>
        </p:txBody>
      </p:sp>
      <p:pic>
        <p:nvPicPr>
          <p:cNvPr id="27652" name="Picture 2211">
            <a:extLst>
              <a:ext uri="{FF2B5EF4-FFF2-40B4-BE49-F238E27FC236}">
                <a16:creationId xmlns:a16="http://schemas.microsoft.com/office/drawing/2014/main" id="{CE0E5123-3CBA-8DA7-91DD-7E11AC427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80513" cy="526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Rectangle 2212">
            <a:extLst>
              <a:ext uri="{FF2B5EF4-FFF2-40B4-BE49-F238E27FC236}">
                <a16:creationId xmlns:a16="http://schemas.microsoft.com/office/drawing/2014/main" id="{347B996C-6EC0-65C8-7565-98E9260AF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08725"/>
            <a:ext cx="91805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/>
              <a:t>Der Determinismus (lat. determinare „abgrenzen“, „bestimmen“) ist die Auffassung, dass alle – insbesondere auch zukünftige – Ereignisse durch Vorbedingungen eindeutig festgelegt sind.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/>
              <a:t>Die Gegenthese (Indeterminismus) vertritt, dass es in der Realität Ereignisse gibt, die auch hätten anders eintreten können.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AA4646C-EAD3-1628-5362-913C5CC56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C999E09E-D09F-6821-F966-F80098F97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02577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FF3300"/>
                </a:solidFill>
              </a:rPr>
              <a:t>Zu 2.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FF3300"/>
                </a:solidFill>
              </a:rPr>
              <a:t>Wenige, aber wichtige Faktoren bestimmen das Gesamtprojekt (Pareto-Prinzip)</a:t>
            </a:r>
          </a:p>
        </p:txBody>
      </p:sp>
      <p:graphicFrame>
        <p:nvGraphicFramePr>
          <p:cNvPr id="29700" name="Object 17">
            <a:extLst>
              <a:ext uri="{FF2B5EF4-FFF2-40B4-BE49-F238E27FC236}">
                <a16:creationId xmlns:a16="http://schemas.microsoft.com/office/drawing/2014/main" id="{DDDB46BC-5B70-2FB8-A544-B2757C3BDF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0325" y="115888"/>
          <a:ext cx="5129213" cy="652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004560" imgH="7638288" progId="Visio.Drawing.11">
                  <p:embed/>
                </p:oleObj>
              </mc:Choice>
              <mc:Fallback>
                <p:oleObj name="Visio" r:id="rId3" imgW="6004560" imgH="7638288" progId="Visio.Drawing.11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0325" y="115888"/>
                        <a:ext cx="5129213" cy="6526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1" name="Rectangle 18">
            <a:extLst>
              <a:ext uri="{FF2B5EF4-FFF2-40B4-BE49-F238E27FC236}">
                <a16:creationId xmlns:a16="http://schemas.microsoft.com/office/drawing/2014/main" id="{84491F93-E2C7-FCAE-C447-76AD87CD5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6475"/>
            <a:ext cx="3798888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chemeClr val="tx2"/>
                </a:solidFill>
              </a:rPr>
              <a:t>Vilfredo Pareto, italienischer Ingenieur, Soziologe und Ökonom (1848–1923) </a:t>
            </a:r>
            <a:br>
              <a:rPr lang="de-DE" altLang="de-DE" sz="1600">
                <a:solidFill>
                  <a:schemeClr val="tx2"/>
                </a:solidFill>
              </a:rPr>
            </a:br>
            <a:r>
              <a:rPr lang="de-DE" altLang="de-DE" sz="1600">
                <a:solidFill>
                  <a:schemeClr val="tx2"/>
                </a:solidFill>
              </a:rPr>
              <a:t>Die Pareto-Verteilung beschreibt das statistische Phänomen, wenn eine kleine Anzahl von hohen Werten einer Wertemenge mehr zu deren Gesamtwert beiträgt, als die hohe Anzahl der kleinen Werte dieser Menge.</a:t>
            </a:r>
            <a:br>
              <a:rPr lang="de-DE" altLang="de-DE" sz="1600">
                <a:solidFill>
                  <a:schemeClr val="tx2"/>
                </a:solidFill>
              </a:rPr>
            </a:br>
            <a:r>
              <a:rPr lang="de-DE" altLang="de-DE" sz="1600">
                <a:solidFill>
                  <a:schemeClr val="tx2"/>
                </a:solidFill>
              </a:rPr>
              <a:t>Daraus leitet sich das Pareto-Prinzip ab, auch „80-zu-20-Regel“, „80-20-Verteilung“ oder „Pareto-Effekt“ genannt. Es besagt, dass sich viele Aufgaben (die wichtigen, richtigen) mit einem Mitteleinsatz von ca. 20 % so erledigen lassen, dass 80 % aller Probleme gelöst werden.</a:t>
            </a:r>
            <a:r>
              <a:rPr lang="de-DE" altLang="de-DE" sz="100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8E061C08-5889-83AB-0011-91405CAC8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42AFC87E-1B20-9722-4DE6-A32B545BA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" y="63500"/>
            <a:ext cx="8983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FF3300"/>
                </a:solidFill>
              </a:rPr>
              <a:t>Zu 2. Erfahrungsabhängige Risikoprävention</a:t>
            </a:r>
            <a:r>
              <a:rPr lang="de-DE" altLang="de-DE" sz="2000">
                <a:solidFill>
                  <a:srgbClr val="FF3300"/>
                </a:solidFill>
              </a:rPr>
              <a:t> </a:t>
            </a:r>
            <a:endParaRPr lang="de-DE" altLang="de-DE" sz="1800">
              <a:solidFill>
                <a:srgbClr val="FF3300"/>
              </a:solidFill>
            </a:endParaRPr>
          </a:p>
        </p:txBody>
      </p:sp>
      <p:pic>
        <p:nvPicPr>
          <p:cNvPr id="31748" name="Picture 7" descr="Denkzeichnen">
            <a:extLst>
              <a:ext uri="{FF2B5EF4-FFF2-40B4-BE49-F238E27FC236}">
                <a16:creationId xmlns:a16="http://schemas.microsoft.com/office/drawing/2014/main" id="{5BD04C0D-ACEC-B8FC-41A4-D1B973D72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555625"/>
            <a:ext cx="8910638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9F22104E-0928-B342-640D-BB3F389DC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8BE9F9E1-D0A7-7839-B708-51FDF8BFD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0"/>
            <a:ext cx="8786812" cy="666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FF3300"/>
                </a:solidFill>
              </a:rPr>
              <a:t>Risiken, die vorausschauend </a:t>
            </a:r>
            <a:r>
              <a:rPr lang="de-DE" altLang="de-DE" sz="2400" b="1" i="1" dirty="0">
                <a:solidFill>
                  <a:srgbClr val="FF3300"/>
                </a:solidFill>
              </a:rPr>
              <a:t>aktiv</a:t>
            </a:r>
            <a:r>
              <a:rPr lang="de-DE" altLang="de-DE" sz="2400" dirty="0">
                <a:solidFill>
                  <a:srgbClr val="FF3300"/>
                </a:solidFill>
              </a:rPr>
              <a:t> gemanagt werden müssen: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 dirty="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 dirty="0"/>
              <a:t> Unklare Projektvorbereitung/Bedarfsplanung/Ziele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 dirty="0"/>
              <a:t> Unklare Grundlagen bei Grundstück, Finanzierung etc.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 dirty="0"/>
              <a:t> Inputrisiken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 dirty="0"/>
              <a:t> Baugrundrisiken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 dirty="0"/>
              <a:t> Kein/mangelndes Stakeholdermanagement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 dirty="0"/>
              <a:t> Mangelhaftes Vertragsmanagement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 dirty="0"/>
              <a:t> Mangelnde Mitarbeit/Zuarbeit durch den Auftraggeber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 dirty="0"/>
              <a:t> Mangelhaftes Projektmanagement/Führungsmängel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 dirty="0"/>
              <a:t> Mängel bei der Objektplanung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 dirty="0"/>
              <a:t> Mängel bei der Zusammenarbeit der Planungsorganisation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 dirty="0"/>
              <a:t> Mängel bei der technischen Ausführung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 dirty="0"/>
              <a:t> Mangelhaftes Schnittstellenmanagement 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 dirty="0"/>
              <a:t> Wetter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 dirty="0"/>
              <a:t> Insolvenzen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 dirty="0"/>
              <a:t> Bausubstanzrisiken bei Bauen im Bestand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 dirty="0"/>
              <a:t> etc.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C594C6EC-22B8-ABE6-6868-4ADFFA900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CD3B149B-49A7-A9E1-8BD5-44D1B33BF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188913"/>
            <a:ext cx="8786812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FF3300"/>
                </a:solidFill>
              </a:rPr>
              <a:t>Risiken, die nicht aktiv gemanagt werden können: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 dirty="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 dirty="0"/>
              <a:t>Höhere Gewalt </a:t>
            </a:r>
            <a:br>
              <a:rPr lang="de-DE" altLang="de-DE" sz="2400" dirty="0"/>
            </a:br>
            <a:r>
              <a:rPr lang="de-DE" altLang="de-DE" sz="2400" dirty="0"/>
              <a:t>z. B. Unwetter/Erdbeben/Sabotage/Streik etc.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 dirty="0"/>
              <a:t>Gesetzes- und Normenänderungen </a:t>
            </a:r>
            <a:br>
              <a:rPr lang="de-DE" altLang="de-DE" sz="2400" dirty="0"/>
            </a:br>
            <a:r>
              <a:rPr lang="de-DE" altLang="de-DE" sz="2400" dirty="0"/>
              <a:t>z. B. BGH-Urteile, Normen werden inflationär vermehrt etc.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 dirty="0"/>
              <a:t>Beschwerde- und Protestrisiken</a:t>
            </a:r>
            <a:br>
              <a:rPr lang="de-DE" altLang="de-DE" sz="2400" dirty="0"/>
            </a:br>
            <a:r>
              <a:rPr lang="de-DE" altLang="de-DE" sz="2400" dirty="0"/>
              <a:t>z. B. Stuttgart 21, BER etc.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D9581F9-67D4-D160-29B6-1A2BE65BA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59105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Unklare Projektziele, Projektvorbereitung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1 Faesibility study (Machbarkeitsstudie) </a:t>
            </a:r>
            <a:r>
              <a:rPr lang="de-DE" altLang="de-DE" sz="1800">
                <a:sym typeface="Wingdings" panose="05000000000000000000" pitchFamily="2" charset="2"/>
              </a:rPr>
              <a:t></a:t>
            </a:r>
            <a:endParaRPr lang="de-DE" altLang="de-DE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2 Projektstart mit und ohne Bedarfsplanung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ym typeface="Wingdings" panose="05000000000000000000" pitchFamily="2" charset="2"/>
              </a:rPr>
              <a:t>                            </a:t>
            </a:r>
            <a:endParaRPr lang="de-DE" altLang="de-DE" b="1">
              <a:solidFill>
                <a:srgbClr val="003399"/>
              </a:solidFill>
            </a:endParaRPr>
          </a:p>
        </p:txBody>
      </p:sp>
      <p:graphicFrame>
        <p:nvGraphicFramePr>
          <p:cNvPr id="37891" name="Object 3">
            <a:extLst>
              <a:ext uri="{FF2B5EF4-FFF2-40B4-BE49-F238E27FC236}">
                <a16:creationId xmlns:a16="http://schemas.microsoft.com/office/drawing/2014/main" id="{24DB89E3-063F-D6B8-CFA0-8D374DAF39EE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4727575" y="188913"/>
          <a:ext cx="4286250" cy="651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5710880" imgH="8673750" progId="Visio.Drawing.11">
                  <p:embed/>
                </p:oleObj>
              </mc:Choice>
              <mc:Fallback>
                <p:oleObj name="Visio" r:id="rId3" imgW="5710880" imgH="8673750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575" y="188913"/>
                        <a:ext cx="4286250" cy="6510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2" name="Object 4">
            <a:extLst>
              <a:ext uri="{FF2B5EF4-FFF2-40B4-BE49-F238E27FC236}">
                <a16:creationId xmlns:a16="http://schemas.microsoft.com/office/drawing/2014/main" id="{EDD16323-624F-FABC-68C1-7067D786BF51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198438" y="2205038"/>
          <a:ext cx="3759200" cy="450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6491024" imgH="7778430" progId="Visio.Drawing.11">
                  <p:embed/>
                </p:oleObj>
              </mc:Choice>
              <mc:Fallback>
                <p:oleObj name="Visio" r:id="rId5" imgW="6491024" imgH="7778430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8" y="2205038"/>
                        <a:ext cx="3759200" cy="450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031E02D1-1788-47C8-F13E-623017729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B2887B12-7B4B-1441-3E5F-D7BD899B6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23C76EC2-4C00-CA63-71F0-975BF4667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805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2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Unklare Grundlagen bei Baugrundstück, Finanzierung etc. </a:t>
            </a:r>
            <a:endParaRPr lang="de-DE" altLang="de-DE" sz="1800"/>
          </a:p>
        </p:txBody>
      </p:sp>
      <p:graphicFrame>
        <p:nvGraphicFramePr>
          <p:cNvPr id="39941" name="Object 5">
            <a:extLst>
              <a:ext uri="{FF2B5EF4-FFF2-40B4-BE49-F238E27FC236}">
                <a16:creationId xmlns:a16="http://schemas.microsoft.com/office/drawing/2014/main" id="{D3BC6931-252E-23AD-D90B-4E805EDB7FBF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701675" y="827088"/>
          <a:ext cx="7639050" cy="602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7081535" imgH="5583600" progId="Visio.Drawing.11">
                  <p:embed/>
                </p:oleObj>
              </mc:Choice>
              <mc:Fallback>
                <p:oleObj name="Visio" r:id="rId3" imgW="7081535" imgH="5583600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675" y="827088"/>
                        <a:ext cx="7639050" cy="602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EF10FCD-5887-F392-4ECC-77ACF9C693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80513" cy="333375"/>
          </a:xfrm>
          <a:noFill/>
        </p:spPr>
        <p:txBody>
          <a:bodyPr/>
          <a:lstStyle/>
          <a:p>
            <a:pPr algn="r" eaLnBrk="1" hangingPunct="1"/>
            <a:r>
              <a:rPr lang="de-DE" altLang="de-DE" sz="1200"/>
              <a:t>Walter Volkmann – Risikomanagement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31A4158-BA08-CCEE-492B-6649F7221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57AF9C47-64E4-DD22-CB04-FF654C835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1125538"/>
            <a:ext cx="8713788" cy="447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/>
              <a:t>Risiko ist eine </a:t>
            </a:r>
            <a:r>
              <a:rPr lang="de-DE" altLang="de-DE">
                <a:solidFill>
                  <a:srgbClr val="FF3300"/>
                </a:solidFill>
              </a:rPr>
              <a:t>negative</a:t>
            </a:r>
            <a:r>
              <a:rPr lang="de-DE" altLang="de-DE"/>
              <a:t> Abweichung von einem normalen Regelablauf oder einem Sollzustand.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/>
              <a:t> Werden Projektziele nicht erreicht, führt das  bei Bauprojekten häufig zu überzogenen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>
                <a:solidFill>
                  <a:srgbClr val="FF3300"/>
                </a:solidFill>
              </a:rPr>
              <a:t>Kosten</a:t>
            </a:r>
            <a:r>
              <a:rPr lang="de-DE" altLang="de-DE"/>
              <a:t>, </a:t>
            </a:r>
            <a:r>
              <a:rPr lang="de-DE" altLang="de-DE">
                <a:solidFill>
                  <a:srgbClr val="FF3300"/>
                </a:solidFill>
              </a:rPr>
              <a:t>Terminen</a:t>
            </a:r>
            <a:r>
              <a:rPr lang="de-DE" altLang="de-DE"/>
              <a:t> und minderer </a:t>
            </a:r>
            <a:r>
              <a:rPr lang="de-DE" altLang="de-DE">
                <a:solidFill>
                  <a:srgbClr val="FF3300"/>
                </a:solidFill>
              </a:rPr>
              <a:t>Qualität</a:t>
            </a:r>
            <a:r>
              <a:rPr lang="de-DE" altLang="de-DE"/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/>
              <a:t>Der Eintritt eines Risikos ist (oft) mit einer </a:t>
            </a:r>
            <a:r>
              <a:rPr lang="de-DE" altLang="de-DE">
                <a:solidFill>
                  <a:srgbClr val="FF3300"/>
                </a:solidFill>
              </a:rPr>
              <a:t>Ungewissheit</a:t>
            </a:r>
            <a:r>
              <a:rPr lang="de-DE" altLang="de-DE"/>
              <a:t> behaftet.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152439C3-3A27-21BB-4923-7F1430C5E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41987" name="Rectangle 6">
            <a:extLst>
              <a:ext uri="{FF2B5EF4-FFF2-40B4-BE49-F238E27FC236}">
                <a16:creationId xmlns:a16="http://schemas.microsoft.com/office/drawing/2014/main" id="{2B0DEF45-03FE-26FD-832D-A42B0A03A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41988" name="Rectangle 8">
            <a:extLst>
              <a:ext uri="{FF2B5EF4-FFF2-40B4-BE49-F238E27FC236}">
                <a16:creationId xmlns:a16="http://schemas.microsoft.com/office/drawing/2014/main" id="{446AE452-B71D-4EED-79EA-D95FE1CC6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3195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Inputrisiken</a:t>
            </a:r>
          </a:p>
        </p:txBody>
      </p:sp>
      <p:pic>
        <p:nvPicPr>
          <p:cNvPr id="41989" name="Picture 12">
            <a:extLst>
              <a:ext uri="{FF2B5EF4-FFF2-40B4-BE49-F238E27FC236}">
                <a16:creationId xmlns:a16="http://schemas.microsoft.com/office/drawing/2014/main" id="{DFE4741A-184B-49FF-0D6A-22E92A8AE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790575"/>
            <a:ext cx="88392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130E948F-0E7B-44B8-DF44-5411791F7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FC702EC-7732-6740-F9E7-036AA2F36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42F5DD05-AE6C-53DE-BAF4-77B750C93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5814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Baugrundrisiken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600"/>
          </a:p>
          <a:p>
            <a:pPr eaLnBrk="1" hangingPunct="1">
              <a:spcBef>
                <a:spcPct val="0"/>
              </a:spcBef>
            </a:pPr>
            <a:r>
              <a:rPr lang="de-DE" altLang="de-DE" sz="1600"/>
              <a:t>  Hoher Grundwasserstand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1600"/>
              <a:t>  Baugrund nicht tragfähig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1600"/>
              <a:t>  Baugrund kontaminiert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1600"/>
              <a:t>  Munitionsverseucht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1600"/>
              <a:t>  etc. </a:t>
            </a:r>
          </a:p>
        </p:txBody>
      </p:sp>
      <p:graphicFrame>
        <p:nvGraphicFramePr>
          <p:cNvPr id="44037" name="Object 5">
            <a:extLst>
              <a:ext uri="{FF2B5EF4-FFF2-40B4-BE49-F238E27FC236}">
                <a16:creationId xmlns:a16="http://schemas.microsoft.com/office/drawing/2014/main" id="{A8F0B608-5680-0A99-C31E-8A8511DA3597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3560763" y="188913"/>
          <a:ext cx="5438775" cy="65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580709" imgH="7927200" progId="Visio.Drawing.11">
                  <p:embed/>
                </p:oleObj>
              </mc:Choice>
              <mc:Fallback>
                <p:oleObj name="Visio" r:id="rId3" imgW="6580709" imgH="7927200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0763" y="188913"/>
                        <a:ext cx="5438775" cy="655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99F8AB57-BB8B-6918-C04D-A7094888F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EA65B8CE-105D-E21B-E348-2A20EB85F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3A756965-7E41-C73F-C108-D62A6876B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945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Mangelhaftes  Stakeholdermanagement</a:t>
            </a:r>
          </a:p>
        </p:txBody>
      </p:sp>
      <p:graphicFrame>
        <p:nvGraphicFramePr>
          <p:cNvPr id="46085" name="Object 12">
            <a:extLst>
              <a:ext uri="{FF2B5EF4-FFF2-40B4-BE49-F238E27FC236}">
                <a16:creationId xmlns:a16="http://schemas.microsoft.com/office/drawing/2014/main" id="{C3D16636-BB85-6142-F83E-E218069519FF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3335338" y="620713"/>
          <a:ext cx="5583237" cy="612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5626869" imgH="6166800" progId="Visio.Drawing.11">
                  <p:embed/>
                </p:oleObj>
              </mc:Choice>
              <mc:Fallback>
                <p:oleObj name="Visio" r:id="rId3" imgW="5626869" imgH="6166800" progId="Visio.Drawing.11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338" y="620713"/>
                        <a:ext cx="5583237" cy="612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B1B64597-1FD2-8503-F61D-8B1BEE201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033380D4-D191-D1B6-E8FB-A1D592251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513"/>
            <a:ext cx="53816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6.1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Mangelndes Vertragsmanagement</a:t>
            </a:r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64DF3954-93A6-2EC5-442F-698D505E0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0963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pic>
        <p:nvPicPr>
          <p:cNvPr id="48133" name="Grafik 4">
            <a:extLst>
              <a:ext uri="{FF2B5EF4-FFF2-40B4-BE49-F238E27FC236}">
                <a16:creationId xmlns:a16="http://schemas.microsoft.com/office/drawing/2014/main" id="{7E389885-8905-909C-4428-10B46878C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868363"/>
            <a:ext cx="8643937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>
            <a:extLst>
              <a:ext uri="{FF2B5EF4-FFF2-40B4-BE49-F238E27FC236}">
                <a16:creationId xmlns:a16="http://schemas.microsoft.com/office/drawing/2014/main" id="{8205CD50-07F0-C94A-1291-6F336DB69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50179" name="Rectangle 4">
            <a:extLst>
              <a:ext uri="{FF2B5EF4-FFF2-40B4-BE49-F238E27FC236}">
                <a16:creationId xmlns:a16="http://schemas.microsoft.com/office/drawing/2014/main" id="{A6ED5D81-0D6F-6F82-92DB-1FE079537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49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6.2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Mangelndes Vertragsmanagement</a:t>
            </a:r>
          </a:p>
        </p:txBody>
      </p:sp>
      <p:sp>
        <p:nvSpPr>
          <p:cNvPr id="50180" name="Rectangle 6">
            <a:extLst>
              <a:ext uri="{FF2B5EF4-FFF2-40B4-BE49-F238E27FC236}">
                <a16:creationId xmlns:a16="http://schemas.microsoft.com/office/drawing/2014/main" id="{60084DA7-3D6B-5E7E-5714-B71FFE409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0963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graphicFrame>
        <p:nvGraphicFramePr>
          <p:cNvPr id="50181" name="Object 5">
            <a:extLst>
              <a:ext uri="{FF2B5EF4-FFF2-40B4-BE49-F238E27FC236}">
                <a16:creationId xmlns:a16="http://schemas.microsoft.com/office/drawing/2014/main" id="{88BF4FEE-914C-F4D5-B6BF-35826EAED8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41763" y="0"/>
          <a:ext cx="4718050" cy="674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7156439" imgH="10688863" progId="Visio.Drawing.11">
                  <p:embed/>
                </p:oleObj>
              </mc:Choice>
              <mc:Fallback>
                <p:oleObj name="Visio" r:id="rId3" imgW="7156439" imgH="10688863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1763" y="0"/>
                        <a:ext cx="4718050" cy="674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FDAE1DB3-1503-7244-6848-EDD2D2A47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AA2E362B-4A51-E2EA-1BC2-69D874767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B133F0DA-E192-C990-D7A6-4B0ABF798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5099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7.1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Mangelnde Mitarbeit/ Zusammenarbeit mit dem Auftraggeber</a:t>
            </a:r>
            <a:endParaRPr lang="de-DE" altLang="de-DE" sz="1800"/>
          </a:p>
        </p:txBody>
      </p:sp>
      <p:pic>
        <p:nvPicPr>
          <p:cNvPr id="52229" name="Picture 6">
            <a:extLst>
              <a:ext uri="{FF2B5EF4-FFF2-40B4-BE49-F238E27FC236}">
                <a16:creationId xmlns:a16="http://schemas.microsoft.com/office/drawing/2014/main" id="{A3B3D23F-5510-3C37-CF5E-552BF4F99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0"/>
            <a:ext cx="4714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>
            <a:extLst>
              <a:ext uri="{FF2B5EF4-FFF2-40B4-BE49-F238E27FC236}">
                <a16:creationId xmlns:a16="http://schemas.microsoft.com/office/drawing/2014/main" id="{2E8565DF-A23E-5121-76A0-4BAE42F46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54275" name="Rectangle 4">
            <a:extLst>
              <a:ext uri="{FF2B5EF4-FFF2-40B4-BE49-F238E27FC236}">
                <a16:creationId xmlns:a16="http://schemas.microsoft.com/office/drawing/2014/main" id="{A6359026-3E2B-463F-DE91-4EEA8F6A6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79082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7.2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Mangelnde Mitarbeit/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Zuarbeit durch den Auftraggeber</a:t>
            </a:r>
            <a:endParaRPr lang="de-DE" altLang="de-DE" sz="1800"/>
          </a:p>
        </p:txBody>
      </p:sp>
      <p:pic>
        <p:nvPicPr>
          <p:cNvPr id="54276" name="Picture 6">
            <a:extLst>
              <a:ext uri="{FF2B5EF4-FFF2-40B4-BE49-F238E27FC236}">
                <a16:creationId xmlns:a16="http://schemas.microsoft.com/office/drawing/2014/main" id="{83793ECA-35CE-F0DA-B709-ED0FC9600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115888"/>
            <a:ext cx="6423025" cy="660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6351E6CD-AD61-F524-1D8D-7D5E52CB2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65656144-5AD9-BEBE-5E37-4E03C36D8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99B3FEF7-2E69-7E23-6596-C205CAAC4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942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Mangelhaftes Projektmanagement </a:t>
            </a:r>
          </a:p>
        </p:txBody>
      </p:sp>
      <p:graphicFrame>
        <p:nvGraphicFramePr>
          <p:cNvPr id="56325" name="Object 120">
            <a:extLst>
              <a:ext uri="{FF2B5EF4-FFF2-40B4-BE49-F238E27FC236}">
                <a16:creationId xmlns:a16="http://schemas.microsoft.com/office/drawing/2014/main" id="{DAC29C3E-D8AC-F087-2748-AB0CB1731796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485775" y="1052513"/>
          <a:ext cx="8237538" cy="491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8602924" imgH="5134050" progId="Visio.Drawing.11">
                  <p:embed/>
                </p:oleObj>
              </mc:Choice>
              <mc:Fallback>
                <p:oleObj name="Visio" r:id="rId3" imgW="8602924" imgH="5134050" progId="Visio.Drawing.11">
                  <p:embed/>
                  <p:pic>
                    <p:nvPicPr>
                      <p:cNvPr id="0" name="Object 1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" y="1052513"/>
                        <a:ext cx="8237538" cy="491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B8293310-ACFA-C05C-4204-A71B9744D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9E868639-E97C-EDE6-03F0-99856C587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DCACFD84-8125-676B-6C6B-C512F58A4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982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9.1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Mängel bei der Objektplanung (Vor- bis Ausführungsplanung)</a:t>
            </a:r>
          </a:p>
        </p:txBody>
      </p:sp>
      <p:graphicFrame>
        <p:nvGraphicFramePr>
          <p:cNvPr id="58373" name="Object 5">
            <a:extLst>
              <a:ext uri="{FF2B5EF4-FFF2-40B4-BE49-F238E27FC236}">
                <a16:creationId xmlns:a16="http://schemas.microsoft.com/office/drawing/2014/main" id="{706AE9F5-9BD9-5123-AE58-7303F3A3297C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2501900" y="836613"/>
          <a:ext cx="6459538" cy="585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988879" imgH="6331500" progId="Visio.Drawing.11">
                  <p:embed/>
                </p:oleObj>
              </mc:Choice>
              <mc:Fallback>
                <p:oleObj name="Visio" r:id="rId3" imgW="6988879" imgH="6331500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1900" y="836613"/>
                        <a:ext cx="6459538" cy="585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000CB11B-E985-19E8-193A-85F943850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DDC84498-7BCF-A403-887E-838861B25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91C26DD1-B1B9-B87F-8731-D0B416661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982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9.2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Mängel bei der Objektplanung (Ausschreibung bis Doku.)</a:t>
            </a:r>
          </a:p>
        </p:txBody>
      </p:sp>
      <p:graphicFrame>
        <p:nvGraphicFramePr>
          <p:cNvPr id="60421" name="Object 7">
            <a:extLst>
              <a:ext uri="{FF2B5EF4-FFF2-40B4-BE49-F238E27FC236}">
                <a16:creationId xmlns:a16="http://schemas.microsoft.com/office/drawing/2014/main" id="{96A401A3-D981-5BA5-C256-251E06A0E0EB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2646363" y="836613"/>
          <a:ext cx="6362700" cy="585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7080454" imgH="6511590" progId="Visio.Drawing.11">
                  <p:embed/>
                </p:oleObj>
              </mc:Choice>
              <mc:Fallback>
                <p:oleObj name="Visio" r:id="rId3" imgW="7080454" imgH="6511590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6363" y="836613"/>
                        <a:ext cx="6362700" cy="585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>
            <a:extLst>
              <a:ext uri="{FF2B5EF4-FFF2-40B4-BE49-F238E27FC236}">
                <a16:creationId xmlns:a16="http://schemas.microsoft.com/office/drawing/2014/main" id="{686390FB-413A-C0CC-80BE-49E0B4BC9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171" name="Rectangle 7">
            <a:extLst>
              <a:ext uri="{FF2B5EF4-FFF2-40B4-BE49-F238E27FC236}">
                <a16:creationId xmlns:a16="http://schemas.microsoft.com/office/drawing/2014/main" id="{33C01AAE-3BD4-8D10-DCE9-787CB5642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1216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>
                <a:solidFill>
                  <a:srgbClr val="CC0000"/>
                </a:solidFill>
              </a:rPr>
              <a:t>Vermehrte Risiken durch erhöhte Komplexität </a:t>
            </a:r>
            <a:r>
              <a:rPr lang="de-DE" altLang="de-DE" sz="2400" b="1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7172" name="Rectangle 9">
            <a:extLst>
              <a:ext uri="{FF2B5EF4-FFF2-40B4-BE49-F238E27FC236}">
                <a16:creationId xmlns:a16="http://schemas.microsoft.com/office/drawing/2014/main" id="{DAA88FFA-1818-4D23-22B1-1DF20987F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5513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173" name="Rectangle 11">
            <a:extLst>
              <a:ext uri="{FF2B5EF4-FFF2-40B4-BE49-F238E27FC236}">
                <a16:creationId xmlns:a16="http://schemas.microsoft.com/office/drawing/2014/main" id="{946051D9-E374-4BB3-3F7C-CF4D53F6C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5000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i="1">
                <a:solidFill>
                  <a:schemeClr val="tx2"/>
                </a:solidFill>
                <a:sym typeface="Wingdings" panose="05000000000000000000" pitchFamily="2" charset="2"/>
              </a:rPr>
              <a:t>  </a:t>
            </a:r>
            <a:r>
              <a:rPr lang="de-DE" altLang="de-DE" sz="1800" i="1">
                <a:solidFill>
                  <a:schemeClr val="tx2"/>
                </a:solidFill>
              </a:rPr>
              <a:t>bei der Zusammenarbeit vieler Spezialisten</a:t>
            </a:r>
            <a:r>
              <a:rPr lang="de-DE" altLang="de-DE" sz="18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7174" name="Rectangle 12">
            <a:extLst>
              <a:ext uri="{FF2B5EF4-FFF2-40B4-BE49-F238E27FC236}">
                <a16:creationId xmlns:a16="http://schemas.microsoft.com/office/drawing/2014/main" id="{64713F94-C65F-5A04-787F-33EF8FE51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92600"/>
            <a:ext cx="625792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i="1">
                <a:solidFill>
                  <a:schemeClr val="tx2"/>
                </a:solidFill>
                <a:sym typeface="Wingdings" panose="05000000000000000000" pitchFamily="2" charset="2"/>
              </a:rPr>
              <a:t></a:t>
            </a:r>
            <a:r>
              <a:rPr lang="de-DE" altLang="de-DE" sz="1800">
                <a:sym typeface="Wingdings" panose="05000000000000000000" pitchFamily="2" charset="2"/>
              </a:rPr>
              <a:t>  </a:t>
            </a:r>
            <a:r>
              <a:rPr lang="de-DE" altLang="de-DE" sz="1800" i="1"/>
              <a:t>durch inflationäre Vermehrung der Normen und Gesetze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i="1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è"/>
            </a:pPr>
            <a:r>
              <a:rPr lang="de-DE" altLang="de-DE" sz="1800" i="1">
                <a:solidFill>
                  <a:schemeClr val="tx2"/>
                </a:solidFill>
                <a:sym typeface="Wingdings" panose="05000000000000000000" pitchFamily="2" charset="2"/>
              </a:rPr>
              <a:t>  durch neue Bautechniken und Baumaterialien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è"/>
            </a:pPr>
            <a:endParaRPr lang="de-DE" altLang="de-DE" sz="1800" i="1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DE" altLang="de-DE" sz="1800" i="1">
                <a:solidFill>
                  <a:schemeClr val="tx2"/>
                </a:solidFill>
                <a:sym typeface="Wingdings" panose="05000000000000000000" pitchFamily="2" charset="2"/>
              </a:rPr>
              <a:t>  etc. </a:t>
            </a:r>
          </a:p>
        </p:txBody>
      </p:sp>
      <p:graphicFrame>
        <p:nvGraphicFramePr>
          <p:cNvPr id="7175" name="Object 13">
            <a:extLst>
              <a:ext uri="{FF2B5EF4-FFF2-40B4-BE49-F238E27FC236}">
                <a16:creationId xmlns:a16="http://schemas.microsoft.com/office/drawing/2014/main" id="{D9A303EB-642F-DA7A-60AB-639DB6B1955B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0" y="1341438"/>
          <a:ext cx="9180513" cy="287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8317663" imgH="2599560" progId="Visio.Drawing.11">
                  <p:embed/>
                </p:oleObj>
              </mc:Choice>
              <mc:Fallback>
                <p:oleObj name="Visio" r:id="rId3" imgW="8317663" imgH="2599560" progId="Visio.Drawing.11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41438"/>
                        <a:ext cx="9180513" cy="287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D171F0C1-4D0D-6663-D155-3543EC156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E8F302E6-A79D-E801-426F-C4CFD8F95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6E1ED4CA-53C2-CD1E-1780-2B0072EF7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805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Mängel bei der Zusammenarbeit der Planerorganisation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Planerkapazitäten</a:t>
            </a:r>
            <a:endParaRPr lang="de-DE" altLang="de-DE" sz="1800"/>
          </a:p>
        </p:txBody>
      </p:sp>
      <p:pic>
        <p:nvPicPr>
          <p:cNvPr id="62469" name="Picture 6">
            <a:extLst>
              <a:ext uri="{FF2B5EF4-FFF2-40B4-BE49-F238E27FC236}">
                <a16:creationId xmlns:a16="http://schemas.microsoft.com/office/drawing/2014/main" id="{E784C159-ECB3-87F6-BA4C-45628B5FF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628775"/>
            <a:ext cx="8856662" cy="456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2339B423-7A02-54ED-D9A1-209CD3942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66DCF8CE-C18E-B052-C972-6AF8ACEFA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8C5DF585-6A33-A841-0939-AF979CBAE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6544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11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Mängel bei der technischen Ausführung </a:t>
            </a:r>
          </a:p>
        </p:txBody>
      </p:sp>
      <p:graphicFrame>
        <p:nvGraphicFramePr>
          <p:cNvPr id="64517" name="Object 5">
            <a:extLst>
              <a:ext uri="{FF2B5EF4-FFF2-40B4-BE49-F238E27FC236}">
                <a16:creationId xmlns:a16="http://schemas.microsoft.com/office/drawing/2014/main" id="{CBC052F8-C21B-FBA4-03AF-B1F00B089EDE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3948113" y="0"/>
          <a:ext cx="52324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7066408" imgH="9261000" progId="Visio.Drawing.11">
                  <p:embed/>
                </p:oleObj>
              </mc:Choice>
              <mc:Fallback>
                <p:oleObj name="Visio" r:id="rId3" imgW="7066408" imgH="9261000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8113" y="0"/>
                        <a:ext cx="52324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518" name="Picture 8">
            <a:extLst>
              <a:ext uri="{FF2B5EF4-FFF2-40B4-BE49-F238E27FC236}">
                <a16:creationId xmlns:a16="http://schemas.microsoft.com/office/drawing/2014/main" id="{47DD8AAA-7BE9-C3BA-EFB3-6705FC3B7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341438"/>
            <a:ext cx="3797300" cy="496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>
            <a:extLst>
              <a:ext uri="{FF2B5EF4-FFF2-40B4-BE49-F238E27FC236}">
                <a16:creationId xmlns:a16="http://schemas.microsoft.com/office/drawing/2014/main" id="{CEDF13D5-6064-370A-B24C-EA88DBD89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66563" name="Rectangle 4">
            <a:extLst>
              <a:ext uri="{FF2B5EF4-FFF2-40B4-BE49-F238E27FC236}">
                <a16:creationId xmlns:a16="http://schemas.microsoft.com/office/drawing/2014/main" id="{A14AE999-3F8A-F2DF-29AB-BA95B7161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805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12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Mangelhaftes Schnittstellenmanagement  </a:t>
            </a:r>
          </a:p>
        </p:txBody>
      </p:sp>
      <p:pic>
        <p:nvPicPr>
          <p:cNvPr id="66564" name="Picture 9">
            <a:extLst>
              <a:ext uri="{FF2B5EF4-FFF2-40B4-BE49-F238E27FC236}">
                <a16:creationId xmlns:a16="http://schemas.microsoft.com/office/drawing/2014/main" id="{EDBCDFC2-7A0B-CBF7-62D1-C9ECD799D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981075"/>
            <a:ext cx="8218488" cy="562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9733DD8C-3635-8613-18CA-A16C7B455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9D3A2724-CC54-9B94-1B4C-28571FFF4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68612" name="Rectangle 4">
            <a:extLst>
              <a:ext uri="{FF2B5EF4-FFF2-40B4-BE49-F238E27FC236}">
                <a16:creationId xmlns:a16="http://schemas.microsoft.com/office/drawing/2014/main" id="{6A602AAF-5C64-A210-3780-41A6914F3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294063" cy="329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13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Risiko Wetter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1800"/>
              <a:t>Baugrube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1800"/>
              <a:t>Rohbau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1800"/>
              <a:t>Rohbau wetterfest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1800"/>
              <a:t>Rohinstallationen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1800"/>
              <a:t>Rohbau winterfest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1800"/>
              <a:t>Ausbau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1800"/>
              <a:t>Inbetriebnahme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1800"/>
              <a:t>Übergabe und Betrieb</a:t>
            </a:r>
          </a:p>
        </p:txBody>
      </p:sp>
      <p:pic>
        <p:nvPicPr>
          <p:cNvPr id="68613" name="Picture 6">
            <a:extLst>
              <a:ext uri="{FF2B5EF4-FFF2-40B4-BE49-F238E27FC236}">
                <a16:creationId xmlns:a16="http://schemas.microsoft.com/office/drawing/2014/main" id="{993555DF-5004-3030-069A-5B589C38E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188913"/>
            <a:ext cx="4859337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CB1960E9-F2D9-7B74-8A30-0B7D66751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1884868B-BBAB-1BE7-B08A-C8CB3F79C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0660" name="Rectangle 4">
            <a:extLst>
              <a:ext uri="{FF2B5EF4-FFF2-40B4-BE49-F238E27FC236}">
                <a16:creationId xmlns:a16="http://schemas.microsoft.com/office/drawing/2014/main" id="{3E6ACB64-466A-392C-B7F4-301336BA6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501900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14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Insolvenzen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/>
              <a:t>Insolvenzen gehören zum normalen Wirtschaftsleben.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/>
              <a:t>Eine Insolvenz ist gesetzlich geregelt.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/>
              <a:t>1. Insolvenzprävention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/>
              <a:t>2. Ablauf einer Insolvenz muss bekannt sein (</a:t>
            </a:r>
            <a:r>
              <a:rPr lang="de-DE" altLang="de-DE" sz="1600" b="1" i="1"/>
              <a:t>Wer </a:t>
            </a:r>
            <a:r>
              <a:rPr lang="de-DE" altLang="de-DE" sz="1600"/>
              <a:t>hat </a:t>
            </a:r>
            <a:r>
              <a:rPr lang="de-DE" altLang="de-DE" sz="1600" b="1" i="1"/>
              <a:t>Was</a:t>
            </a:r>
            <a:r>
              <a:rPr lang="de-DE" altLang="de-DE" sz="1600"/>
              <a:t> zu tun?)</a:t>
            </a:r>
          </a:p>
        </p:txBody>
      </p:sp>
      <p:graphicFrame>
        <p:nvGraphicFramePr>
          <p:cNvPr id="70661" name="Object 8">
            <a:extLst>
              <a:ext uri="{FF2B5EF4-FFF2-40B4-BE49-F238E27FC236}">
                <a16:creationId xmlns:a16="http://schemas.microsoft.com/office/drawing/2014/main" id="{A07ECE8A-5117-8E8A-F1D1-27F78A4E0101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2573338" y="692150"/>
          <a:ext cx="6438900" cy="598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868670" imgH="6386580" progId="Visio.Drawing.11">
                  <p:embed/>
                </p:oleObj>
              </mc:Choice>
              <mc:Fallback>
                <p:oleObj name="Visio" r:id="rId3" imgW="6868670" imgH="6386580" progId="Visio.Drawing.11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3338" y="692150"/>
                        <a:ext cx="6438900" cy="598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7BB1E628-DF76-CE8C-1C21-645EBE683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F0C8C8D8-03B6-DCFD-A82E-9F179002A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2708" name="Rectangle 4">
            <a:extLst>
              <a:ext uri="{FF2B5EF4-FFF2-40B4-BE49-F238E27FC236}">
                <a16:creationId xmlns:a16="http://schemas.microsoft.com/office/drawing/2014/main" id="{F58F9A6B-C5F4-B1BE-C970-3A1BBD948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805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15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Substanzrisiken bei Bauen im Bestand</a:t>
            </a:r>
          </a:p>
        </p:txBody>
      </p:sp>
      <p:pic>
        <p:nvPicPr>
          <p:cNvPr id="72709" name="Picture 6">
            <a:extLst>
              <a:ext uri="{FF2B5EF4-FFF2-40B4-BE49-F238E27FC236}">
                <a16:creationId xmlns:a16="http://schemas.microsoft.com/office/drawing/2014/main" id="{C8C29D24-12AC-00BA-ED5F-632281897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008063"/>
            <a:ext cx="8864600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3E0DF6EA-9FFC-9DAF-7583-363AC9008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FDF13D35-065B-8C43-3952-1DA028A91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4756" name="Rectangle 4">
            <a:extLst>
              <a:ext uri="{FF2B5EF4-FFF2-40B4-BE49-F238E27FC236}">
                <a16:creationId xmlns:a16="http://schemas.microsoft.com/office/drawing/2014/main" id="{4E307B2B-FD68-BDF6-CB87-59DE94504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805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</a:rPr>
              <a:t>Risikominderung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CC0000"/>
              </a:solidFill>
            </a:endParaRPr>
          </a:p>
        </p:txBody>
      </p:sp>
      <p:sp>
        <p:nvSpPr>
          <p:cNvPr id="74757" name="Rectangle 8">
            <a:extLst>
              <a:ext uri="{FF2B5EF4-FFF2-40B4-BE49-F238E27FC236}">
                <a16:creationId xmlns:a16="http://schemas.microsoft.com/office/drawing/2014/main" id="{9D6D93A2-0DBA-FA10-CCF3-0C5F5CB33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646113"/>
            <a:ext cx="8783637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266700" indent="-266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/>
              <a:t>Die Risikominderung kann durch folgende Maßnahmen erreicht werden: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 dirty="0"/>
          </a:p>
          <a:p>
            <a:pPr eaLnBrk="1" hangingPunct="1">
              <a:spcBef>
                <a:spcPct val="0"/>
              </a:spcBef>
            </a:pPr>
            <a:r>
              <a:rPr lang="de-DE" altLang="de-DE" sz="2400" dirty="0"/>
              <a:t>Informationsbeschaffung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400" dirty="0"/>
              <a:t>Detaillierte Betrachtung (Tests, Bewertungen etc.)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400" dirty="0"/>
              <a:t>Reduktion der Eintrittswahrscheinlichkeit oder Folgen (Behandlung)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400" dirty="0"/>
              <a:t>Bereitstellung von Ressourcen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400" dirty="0"/>
              <a:t>Verbesserung der Management- oder Kommunikationsbedingungen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400" dirty="0"/>
              <a:t>Puffer im Termin- und Ressourcenplan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400" dirty="0"/>
              <a:t>Risikozuschlag in der Kalkulation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400" dirty="0"/>
              <a:t>Einsatz qualifizierter Mitarbeiter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400" dirty="0"/>
              <a:t>Zusätzliche Reviews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400" dirty="0"/>
              <a:t>Qualifizierungsmaßnahmen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920A1DF3-2B66-A49B-1C58-FF10945BE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0C8BE054-D409-11FE-F2F9-E4C3871F8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6804" name="Rectangle 4">
            <a:extLst>
              <a:ext uri="{FF2B5EF4-FFF2-40B4-BE49-F238E27FC236}">
                <a16:creationId xmlns:a16="http://schemas.microsoft.com/office/drawing/2014/main" id="{6B1468CE-C282-4363-5198-6C4C0A18A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1805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</a:rPr>
              <a:t>Critical-Chain-Projektmanagement (CCPM), teilweise auch Critical-Chain-Multiprojektmanagement oder selten auch Critical-Chain-Management (CCM), ist: </a:t>
            </a:r>
          </a:p>
        </p:txBody>
      </p:sp>
      <p:sp>
        <p:nvSpPr>
          <p:cNvPr id="76805" name="Rectangle 5">
            <a:extLst>
              <a:ext uri="{FF2B5EF4-FFF2-40B4-BE49-F238E27FC236}">
                <a16:creationId xmlns:a16="http://schemas.microsoft.com/office/drawing/2014/main" id="{54987074-EF54-4524-FED2-FC30A5DFC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2349500"/>
            <a:ext cx="878363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266700" indent="-266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eine </a:t>
            </a:r>
            <a:r>
              <a:rPr lang="de-DE" altLang="de-DE" sz="2400">
                <a:hlinkClick r:id="rId3" tooltip="Projektmanagementmethode"/>
              </a:rPr>
              <a:t>Projektmanagementmethode</a:t>
            </a:r>
            <a:r>
              <a:rPr lang="de-DE" altLang="de-DE" sz="24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basierend auf den Ideen </a:t>
            </a:r>
            <a:r>
              <a:rPr lang="de-DE" altLang="de-DE" sz="2400">
                <a:hlinkClick r:id="rId4" tooltip="Eliyahu M. Goldratt"/>
              </a:rPr>
              <a:t>Eliyahu M. Goldratts</a:t>
            </a:r>
            <a:r>
              <a:rPr lang="de-DE" altLang="de-DE" sz="240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CCPM erweitert das klassische Projektmanagement um die zwei Elemente </a:t>
            </a:r>
            <a:r>
              <a:rPr lang="de-DE" altLang="de-DE" sz="2400" b="1" i="1">
                <a:solidFill>
                  <a:srgbClr val="FF3300"/>
                </a:solidFill>
              </a:rPr>
              <a:t>Vermeidung von schädlichem Multitasking</a:t>
            </a:r>
            <a:r>
              <a:rPr lang="de-DE" altLang="de-DE" sz="2400"/>
              <a:t> und </a:t>
            </a:r>
            <a:r>
              <a:rPr lang="de-DE" altLang="de-DE" sz="2400" b="1" i="1">
                <a:solidFill>
                  <a:srgbClr val="FF3300"/>
                </a:solidFill>
              </a:rPr>
              <a:t>korrekter Umgang mit Schätzungen</a:t>
            </a:r>
            <a:r>
              <a:rPr lang="de-DE" altLang="de-DE" sz="2400" i="1"/>
              <a:t>, </a:t>
            </a:r>
            <a:r>
              <a:rPr lang="de-DE" altLang="de-DE" sz="2400" b="1" i="1">
                <a:solidFill>
                  <a:srgbClr val="FF3300"/>
                </a:solidFill>
              </a:rPr>
              <a:t>deren Streuungen und damit verbundenen Puffern</a:t>
            </a:r>
            <a:r>
              <a:rPr lang="de-DE" altLang="de-DE" sz="2400"/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Typischerweise steigt (hoffentlich!) hierdurch die Zuverlässigkeit der Termineinhaltung auf über 95 % und die Durchlaufzeiten der Projekte verkürzen sich um mehr als 25 %.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4E06934F-C4BC-185C-6D00-E33EAEF6D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28DF6664-1356-821D-0D0A-92035D7CB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E6CE18FB-B5DD-BF0B-75A1-C667D8657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2563"/>
            <a:ext cx="918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</a:rPr>
              <a:t>Diederichs 10 Gebote erfolgreichen Projektmanagements</a:t>
            </a:r>
          </a:p>
        </p:txBody>
      </p:sp>
      <p:sp>
        <p:nvSpPr>
          <p:cNvPr id="78853" name="Rectangle 5">
            <a:extLst>
              <a:ext uri="{FF2B5EF4-FFF2-40B4-BE49-F238E27FC236}">
                <a16:creationId xmlns:a16="http://schemas.microsoft.com/office/drawing/2014/main" id="{85E0EF1F-2006-FDB9-EE4B-931A29EDE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784225"/>
            <a:ext cx="8783637" cy="565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4FAA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266700" indent="-266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1.  DU sollst nur </a:t>
            </a:r>
            <a:r>
              <a:rPr lang="de-DE" altLang="de-DE" sz="1400" b="1">
                <a:solidFill>
                  <a:srgbClr val="FF3300"/>
                </a:solidFill>
              </a:rPr>
              <a:t>fachkundige, erfahrene, leistungsfähige und zuverlässige</a:t>
            </a:r>
            <a:r>
              <a:rPr lang="de-DE" altLang="de-DE" sz="1400"/>
              <a:t> </a:t>
            </a:r>
            <a:r>
              <a:rPr lang="de-DE" altLang="de-DE" sz="1400" b="1">
                <a:solidFill>
                  <a:srgbClr val="3333FF"/>
                </a:solidFill>
              </a:rPr>
              <a:t>Bauherren</a:t>
            </a:r>
            <a:r>
              <a:rPr lang="de-DE" altLang="de-DE" sz="1400" b="1"/>
              <a:t> </a:t>
            </a:r>
            <a:r>
              <a:rPr lang="de-DE" altLang="de-DE" sz="1400"/>
              <a:t>und </a:t>
            </a:r>
            <a:r>
              <a:rPr lang="de-DE" altLang="de-DE" sz="1400" b="1">
                <a:solidFill>
                  <a:srgbClr val="3333FF"/>
                </a:solidFill>
              </a:rPr>
              <a:t>Projektmanager </a:t>
            </a:r>
            <a:r>
              <a:rPr lang="de-DE" altLang="de-DE" sz="1400"/>
              <a:t>einsetzen. 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2.  DU sollst mit der Projektplanung erst nach </a:t>
            </a:r>
            <a:r>
              <a:rPr lang="de-DE" altLang="de-DE" sz="1400" b="1">
                <a:solidFill>
                  <a:srgbClr val="FF3300"/>
                </a:solidFill>
              </a:rPr>
              <a:t>vollständig abgeschlossener Projektentwicklung</a:t>
            </a:r>
            <a:r>
              <a:rPr lang="de-DE" altLang="de-DE" sz="1400"/>
              <a:t> im engeren Sinne beginnen!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3.  DU sollst für jedes Immobilien- und Infrastrukturprojekt </a:t>
            </a:r>
            <a:r>
              <a:rPr lang="de-DE" altLang="de-DE" sz="1400" b="1">
                <a:solidFill>
                  <a:srgbClr val="FF3300"/>
                </a:solidFill>
              </a:rPr>
              <a:t>eindeutige Projektstrukturen, Aufbau- und Ablauforganisationen</a:t>
            </a:r>
            <a:r>
              <a:rPr lang="de-DE" altLang="de-DE" sz="1400"/>
              <a:t> vorgeben!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4.  DU sollst für jedes Immobilien- und Infrastrukturprojekt von Anfang an festlegen, mit welcher </a:t>
            </a:r>
            <a:r>
              <a:rPr lang="de-DE" altLang="de-DE" sz="1400" b="1">
                <a:solidFill>
                  <a:srgbClr val="FF3300"/>
                </a:solidFill>
              </a:rPr>
              <a:t>Entscheidungskompetenz und Verantwortung</a:t>
            </a:r>
            <a:r>
              <a:rPr lang="de-DE" altLang="de-DE" sz="1400"/>
              <a:t> die Projektbeteiligten auszustatten sind!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5.  DU sollst die Qualität der Planung und der Bauausführung durch ein umfassendes </a:t>
            </a:r>
            <a:r>
              <a:rPr lang="de-DE" altLang="de-DE" sz="1400" b="1">
                <a:solidFill>
                  <a:srgbClr val="FF3300"/>
                </a:solidFill>
              </a:rPr>
              <a:t>Qualitätsmanagement</a:t>
            </a:r>
            <a:r>
              <a:rPr lang="de-DE" altLang="de-DE" sz="1400"/>
              <a:t> sicherstellen!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6.  Du sollst die Kostenvorgaben und deren Einhaltung für Investitionen und Nutzung durch ein umfassendes </a:t>
            </a:r>
            <a:r>
              <a:rPr lang="de-DE" altLang="de-DE" sz="1400" b="1">
                <a:solidFill>
                  <a:srgbClr val="FF3300"/>
                </a:solidFill>
              </a:rPr>
              <a:t>Kostenmanagement</a:t>
            </a:r>
            <a:r>
              <a:rPr lang="de-DE" altLang="de-DE" sz="1400"/>
              <a:t> sicherstellen!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7.  DU sollst die Terminvorgaben und deren Einhaltung durch ein umfassendes </a:t>
            </a:r>
            <a:r>
              <a:rPr lang="de-DE" altLang="de-DE" sz="1400" b="1">
                <a:solidFill>
                  <a:srgbClr val="FF3300"/>
                </a:solidFill>
              </a:rPr>
              <a:t>Terminmanagement </a:t>
            </a:r>
            <a:r>
              <a:rPr lang="de-DE" altLang="de-DE" sz="1400"/>
              <a:t>sicherstellen!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8.  DU sollst Bauaufträge an diejenigen Baufirmen; die voraussichtlich die </a:t>
            </a:r>
            <a:r>
              <a:rPr lang="de-DE" altLang="de-DE" sz="1400" b="1">
                <a:solidFill>
                  <a:srgbClr val="FF3300"/>
                </a:solidFill>
              </a:rPr>
              <a:t>niedrigsten Schlussrechnungen</a:t>
            </a:r>
            <a:r>
              <a:rPr lang="de-DE" altLang="de-DE" sz="1400"/>
              <a:t> stellen werden (und damit </a:t>
            </a:r>
            <a:r>
              <a:rPr lang="de-DE" altLang="de-DE" sz="1400" b="1">
                <a:solidFill>
                  <a:srgbClr val="FF3300"/>
                </a:solidFill>
              </a:rPr>
              <a:t>nicht an die billigsten Anbieter</a:t>
            </a:r>
            <a:r>
              <a:rPr lang="de-DE" altLang="de-DE" sz="1400"/>
              <a:t>), erst vergeben, wenn die Vertragsunterlagen eine qualitäts-, kosten- und termingerechte Bauausführung erwarten lassen, die Baugenehmigung vorliegt, das Baugrundstück frei von (Alt-) Lasten zur Verfügung steht und die Finanzierung gesichert ist!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9.  DU sollst die Übergabe und Inbetriebnahme des fertig gestellten Projektes bereits durch ein in der </a:t>
            </a:r>
            <a:r>
              <a:rPr lang="de-DE" altLang="de-DE" sz="1400" b="1">
                <a:solidFill>
                  <a:srgbClr val="FF3300"/>
                </a:solidFill>
              </a:rPr>
              <a:t>Projektstufe 2 einsetzendes Inbetriebnahmemanagement</a:t>
            </a:r>
            <a:r>
              <a:rPr lang="de-DE" altLang="de-DE" sz="1400"/>
              <a:t> sicherstellen!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10.  DU sollst Streitigkeiten stets </a:t>
            </a:r>
            <a:r>
              <a:rPr lang="de-DE" altLang="de-DE" sz="1400" b="1">
                <a:solidFill>
                  <a:srgbClr val="FF3300"/>
                </a:solidFill>
              </a:rPr>
              <a:t>projektbegleitend außergerichtlich</a:t>
            </a:r>
            <a:r>
              <a:rPr lang="de-DE" altLang="de-DE" sz="1400"/>
              <a:t> beilegen!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502949DC-9262-2CBD-FB37-D7D29E9E0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9219" name="Rectangle 5">
            <a:extLst>
              <a:ext uri="{FF2B5EF4-FFF2-40B4-BE49-F238E27FC236}">
                <a16:creationId xmlns:a16="http://schemas.microsoft.com/office/drawing/2014/main" id="{E127CE69-A71B-45C2-7693-7B2401798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4947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>
                <a:solidFill>
                  <a:srgbClr val="CC0000"/>
                </a:solidFill>
              </a:rPr>
              <a:t>Wachsende Komplexität und Dynamik – </a:t>
            </a:r>
            <a:br>
              <a:rPr lang="de-DE" altLang="de-DE" sz="2800" b="1">
                <a:solidFill>
                  <a:srgbClr val="CC0000"/>
                </a:solidFill>
              </a:rPr>
            </a:br>
            <a:r>
              <a:rPr lang="de-DE" altLang="de-DE" sz="2800" b="1">
                <a:solidFill>
                  <a:srgbClr val="CC0000"/>
                </a:solidFill>
              </a:rPr>
              <a:t>die Zeitschere im Management </a:t>
            </a:r>
          </a:p>
        </p:txBody>
      </p:sp>
      <p:sp>
        <p:nvSpPr>
          <p:cNvPr id="9220" name="Rectangle 7">
            <a:extLst>
              <a:ext uri="{FF2B5EF4-FFF2-40B4-BE49-F238E27FC236}">
                <a16:creationId xmlns:a16="http://schemas.microsoft.com/office/drawing/2014/main" id="{6A7E10F3-A4FA-C77C-5ADF-B73981483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28725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graphicFrame>
        <p:nvGraphicFramePr>
          <p:cNvPr id="9221" name="Object 6">
            <a:extLst>
              <a:ext uri="{FF2B5EF4-FFF2-40B4-BE49-F238E27FC236}">
                <a16:creationId xmlns:a16="http://schemas.microsoft.com/office/drawing/2014/main" id="{DA1B50F8-654E-2310-1DFC-484F7B384A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775" y="1292225"/>
          <a:ext cx="7704138" cy="550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3665220" imgH="2621280" progId="Visio.Drawing.11">
                  <p:embed/>
                </p:oleObj>
              </mc:Choice>
              <mc:Fallback>
                <p:oleObj name="Visio" r:id="rId3" imgW="3665220" imgH="2621280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" y="1292225"/>
                        <a:ext cx="7704138" cy="550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7F5C363D-5B76-20CB-5105-C6D7057D1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1267" name="Rectangle 4">
            <a:extLst>
              <a:ext uri="{FF2B5EF4-FFF2-40B4-BE49-F238E27FC236}">
                <a16:creationId xmlns:a16="http://schemas.microsoft.com/office/drawing/2014/main" id="{CAF246A1-F98D-7B0C-E38D-4A0409747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581025"/>
            <a:ext cx="8713788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600" i="1" dirty="0"/>
              <a:t>Risiken zu erkennen (vorauszusehen), setzt </a:t>
            </a:r>
            <a:r>
              <a:rPr lang="de-DE" altLang="de-DE" sz="3600" i="1" dirty="0">
                <a:solidFill>
                  <a:srgbClr val="CC0000"/>
                </a:solidFill>
              </a:rPr>
              <a:t>Erfahrung</a:t>
            </a:r>
            <a:r>
              <a:rPr lang="de-DE" altLang="de-DE" sz="3600" i="1" dirty="0"/>
              <a:t> voraus.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36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600" i="1" dirty="0"/>
              <a:t>Erfahrung ist </a:t>
            </a:r>
            <a:r>
              <a:rPr lang="de-DE" altLang="de-DE" sz="3600" i="1" dirty="0">
                <a:solidFill>
                  <a:srgbClr val="CC0000"/>
                </a:solidFill>
              </a:rPr>
              <a:t>lernen</a:t>
            </a:r>
            <a:r>
              <a:rPr lang="de-DE" altLang="de-DE" sz="3600" i="1" dirty="0"/>
              <a:t> aus </a:t>
            </a:r>
            <a:r>
              <a:rPr lang="de-DE" altLang="de-DE" sz="3600" i="1" dirty="0">
                <a:solidFill>
                  <a:srgbClr val="CC0000"/>
                </a:solidFill>
              </a:rPr>
              <a:t>abgelaufenen</a:t>
            </a:r>
            <a:r>
              <a:rPr lang="de-DE" altLang="de-DE" sz="3600" i="1" dirty="0"/>
              <a:t> Situationen.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3600" i="1" dirty="0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3600" i="1" dirty="0"/>
              <a:t> Einstiegsphase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3600" i="1" dirty="0"/>
              <a:t> Fortgeschrittenenphase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3600" i="1" dirty="0"/>
              <a:t> Seniorenphase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3600" i="1" dirty="0"/>
              <a:t> Expertenphase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B4A7DE07-C032-23C2-157D-40A4352BE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0684C2D2-F929-D0F0-2154-FE093FE6A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3" y="871538"/>
            <a:ext cx="8135937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000" b="1">
                <a:solidFill>
                  <a:srgbClr val="CC0000"/>
                </a:solidFill>
              </a:rPr>
              <a:t>Jedes Projekt ist anders.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000" b="1">
                <a:solidFill>
                  <a:srgbClr val="CC0000"/>
                </a:solidFill>
              </a:rPr>
              <a:t>Es gibt kein Rezept, wie ein Projekt erfolgreich ins Ziel geführt werden kann.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4000" b="1">
              <a:solidFill>
                <a:srgbClr val="CC0000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4000" b="1">
                <a:solidFill>
                  <a:schemeClr val="accent2"/>
                </a:solidFill>
              </a:rPr>
              <a:t>… die erfolgreiche Bearbeitung eines Projektes ist weitgehend erfahrungsabhängig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3855CEA9-F854-D4B0-6D27-DC4E40BD6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BE0660DC-8A16-4616-F2AF-5E44C922F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333375"/>
            <a:ext cx="8713788" cy="60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/>
              <a:t>Eschenbruch schreibt in seinem Aufsatz: </a:t>
            </a:r>
            <a:r>
              <a:rPr lang="de-DE" altLang="de-DE" sz="2800" b="1">
                <a:solidFill>
                  <a:srgbClr val="FF3300"/>
                </a:solidFill>
              </a:rPr>
              <a:t>„Kontextuelles Projektmanagement“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8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i="1"/>
              <a:t>Der erfolgreiche Projektmanager muss auf dem „Klavier“ der Projektmanagementmethoden und Handlungswerkzeuge souverän spielen können.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800" i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i="1"/>
              <a:t>Er muss offen sein für die jederzeitige Infragestellung des bisherigen Projektablaufs, sich interdisziplinär unterstützen lassen und seinen Betrachtungswinkel erweitern, um kontextuell die jeweils beste Reaktionsmöglichkeit auf Soll-/Ist-Abweichungen zu finden und ein Projekt auch unter ungewöhnlichen Randbedingungen zum Erfolg zu führen.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16AC5CB9-4F56-673F-8D35-E201C6024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5486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>
                <a:solidFill>
                  <a:srgbClr val="CC0000"/>
                </a:solidFill>
              </a:rPr>
              <a:t>Risiken müssen identifiziert,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>
                <a:solidFill>
                  <a:srgbClr val="CC0000"/>
                </a:solidFill>
              </a:rPr>
              <a:t>analysiert und bewältigt werden</a:t>
            </a:r>
            <a:endParaRPr lang="de-DE" altLang="de-DE" sz="2800" b="1">
              <a:solidFill>
                <a:srgbClr val="003399"/>
              </a:solidFill>
            </a:endParaRPr>
          </a:p>
        </p:txBody>
      </p:sp>
      <p:graphicFrame>
        <p:nvGraphicFramePr>
          <p:cNvPr id="17411" name="Object 7">
            <a:extLst>
              <a:ext uri="{FF2B5EF4-FFF2-40B4-BE49-F238E27FC236}">
                <a16:creationId xmlns:a16="http://schemas.microsoft.com/office/drawing/2014/main" id="{E8E536EA-5050-129A-D9FA-D2D5EA7AD5E1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365500" y="908050"/>
          <a:ext cx="5581650" cy="576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5617685" imgH="5797710" progId="Visio.Drawing.11">
                  <p:embed/>
                </p:oleObj>
              </mc:Choice>
              <mc:Fallback>
                <p:oleObj name="Visio" r:id="rId3" imgW="5617685" imgH="5797710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0" y="908050"/>
                        <a:ext cx="5581650" cy="576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84F6C56-FAE7-F6F2-EDFD-948849801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B4555C9-C6CD-FCF5-B3A7-43B10AE39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" y="1417638"/>
            <a:ext cx="8786813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4000">
                <a:solidFill>
                  <a:srgbClr val="CC0000"/>
                </a:solidFill>
              </a:rPr>
              <a:t>Zwei gegensätzliche Betrachtungen im Hinblick auf Risiken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4000" b="1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b="1"/>
              <a:t> Wissenschaftlich methodisch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b="1"/>
              <a:t> Erfahrungsabhängige Risikoprävention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b="1">
              <a:solidFill>
                <a:srgbClr val="003399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1256</Words>
  <Application>Microsoft Office PowerPoint</Application>
  <PresentationFormat>Benutzerdefiniert</PresentationFormat>
  <Paragraphs>239</Paragraphs>
  <Slides>38</Slides>
  <Notes>38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2" baseType="lpstr">
      <vt:lpstr>Arial</vt:lpstr>
      <vt:lpstr>Wingdings</vt:lpstr>
      <vt:lpstr>Standarddesign</vt:lpstr>
      <vt:lpstr>Visio</vt:lpstr>
      <vt:lpstr>Walter Volkmann – Risikomanagement</vt:lpstr>
      <vt:lpstr>Walter Volkmann – Risikomanagement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12345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Walter Volkmann – Kriterien zur Auswahl von Dienstleistern am Beispiel „Leistungen der Projektsteuerung“</dc:title>
  <dc:creator>Admin</dc:creator>
  <cp:lastModifiedBy>Walter Volkmann</cp:lastModifiedBy>
  <cp:revision>34</cp:revision>
  <dcterms:created xsi:type="dcterms:W3CDTF">2008-02-24T15:02:04Z</dcterms:created>
  <dcterms:modified xsi:type="dcterms:W3CDTF">2025-11-18T14:55:13Z</dcterms:modified>
</cp:coreProperties>
</file>